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9"/>
  </p:notesMasterIdLst>
  <p:handoutMasterIdLst>
    <p:handoutMasterId r:id="rId70"/>
  </p:handoutMasterIdLst>
  <p:sldIdLst>
    <p:sldId id="293" r:id="rId2"/>
    <p:sldId id="294" r:id="rId3"/>
    <p:sldId id="296" r:id="rId4"/>
    <p:sldId id="322" r:id="rId5"/>
    <p:sldId id="331" r:id="rId6"/>
    <p:sldId id="324" r:id="rId7"/>
    <p:sldId id="323" r:id="rId8"/>
    <p:sldId id="325" r:id="rId9"/>
    <p:sldId id="326" r:id="rId10"/>
    <p:sldId id="327" r:id="rId11"/>
    <p:sldId id="328" r:id="rId12"/>
    <p:sldId id="332" r:id="rId13"/>
    <p:sldId id="333" r:id="rId14"/>
    <p:sldId id="329" r:id="rId15"/>
    <p:sldId id="330" r:id="rId16"/>
    <p:sldId id="334" r:id="rId17"/>
    <p:sldId id="335" r:id="rId18"/>
    <p:sldId id="337" r:id="rId19"/>
    <p:sldId id="338" r:id="rId20"/>
    <p:sldId id="339" r:id="rId21"/>
    <p:sldId id="341" r:id="rId22"/>
    <p:sldId id="336" r:id="rId23"/>
    <p:sldId id="340" r:id="rId24"/>
    <p:sldId id="342" r:id="rId25"/>
    <p:sldId id="343" r:id="rId26"/>
    <p:sldId id="344" r:id="rId27"/>
    <p:sldId id="345" r:id="rId28"/>
    <p:sldId id="346" r:id="rId29"/>
    <p:sldId id="347" r:id="rId30"/>
    <p:sldId id="348" r:id="rId31"/>
    <p:sldId id="349" r:id="rId32"/>
    <p:sldId id="350" r:id="rId33"/>
    <p:sldId id="352" r:id="rId34"/>
    <p:sldId id="353" r:id="rId35"/>
    <p:sldId id="351" r:id="rId36"/>
    <p:sldId id="354" r:id="rId37"/>
    <p:sldId id="357" r:id="rId38"/>
    <p:sldId id="355" r:id="rId39"/>
    <p:sldId id="356" r:id="rId40"/>
    <p:sldId id="359" r:id="rId41"/>
    <p:sldId id="358" r:id="rId42"/>
    <p:sldId id="361" r:id="rId43"/>
    <p:sldId id="363" r:id="rId44"/>
    <p:sldId id="362" r:id="rId45"/>
    <p:sldId id="364" r:id="rId46"/>
    <p:sldId id="365" r:id="rId47"/>
    <p:sldId id="367" r:id="rId48"/>
    <p:sldId id="366" r:id="rId49"/>
    <p:sldId id="379" r:id="rId50"/>
    <p:sldId id="380" r:id="rId51"/>
    <p:sldId id="368" r:id="rId52"/>
    <p:sldId id="372" r:id="rId53"/>
    <p:sldId id="371" r:id="rId54"/>
    <p:sldId id="373" r:id="rId55"/>
    <p:sldId id="374" r:id="rId56"/>
    <p:sldId id="376" r:id="rId57"/>
    <p:sldId id="375" r:id="rId58"/>
    <p:sldId id="377" r:id="rId59"/>
    <p:sldId id="378" r:id="rId60"/>
    <p:sldId id="381" r:id="rId61"/>
    <p:sldId id="382" r:id="rId62"/>
    <p:sldId id="383" r:id="rId63"/>
    <p:sldId id="384" r:id="rId64"/>
    <p:sldId id="385" r:id="rId65"/>
    <p:sldId id="297" r:id="rId66"/>
    <p:sldId id="369" r:id="rId67"/>
    <p:sldId id="370" r:id="rId68"/>
  </p:sldIdLst>
  <p:sldSz cx="9144000" cy="6858000" type="screen4x3"/>
  <p:notesSz cx="6858000" cy="9144000"/>
  <p:embeddedFontLst>
    <p:embeddedFont>
      <p:font typeface="굴림체" panose="020B0609000101010101" pitchFamily="49" charset="-127"/>
      <p:regular r:id="rId71"/>
    </p:embeddedFont>
    <p:embeddedFont>
      <p:font typeface="Calibri" panose="020F0502020204030204" pitchFamily="34" charset="0"/>
      <p:regular r:id="rId72"/>
      <p:bold r:id="rId73"/>
      <p:italic r:id="rId74"/>
      <p:boldItalic r:id="rId75"/>
    </p:embeddedFont>
    <p:embeddedFont>
      <p:font typeface="Calibri Light" panose="020F0302020204030204" pitchFamily="34" charset="0"/>
      <p:regular r:id="rId76"/>
      <p:italic r:id="rId77"/>
    </p:embeddedFont>
    <p:embeddedFont>
      <p:font typeface="Cambria Math" panose="02040503050406030204" pitchFamily="18" charset="0"/>
      <p:regular r:id="rId78"/>
    </p:embeddedFont>
    <p:embeddedFont>
      <p:font typeface="Lucida Handwriting" panose="03010101010101010101" pitchFamily="66" charset="0"/>
      <p:regular r:id="rId79"/>
    </p:embeddedFont>
    <p:embeddedFont>
      <p:font typeface="Malgun Gothic" panose="020B0503020000020004" pitchFamily="34" charset="-127"/>
      <p:regular r:id="rId80"/>
      <p:bold r:id="rId81"/>
    </p:embeddedFont>
  </p:embeddedFontLst>
  <p:custShowLst>
    <p:custShow name="Ozvektor" id="0">
      <p:sldLst>
        <p:sld r:id="rId67"/>
        <p:sld r:id="rId68"/>
      </p:sldLst>
    </p:custShow>
  </p:custShow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131"/>
    <a:srgbClr val="FEB349"/>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31" autoAdjust="0"/>
    <p:restoredTop sz="94792" autoAdjust="0"/>
  </p:normalViewPr>
  <p:slideViewPr>
    <p:cSldViewPr>
      <p:cViewPr varScale="1">
        <p:scale>
          <a:sx n="67" d="100"/>
          <a:sy n="67" d="100"/>
        </p:scale>
        <p:origin x="1072" y="5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6.fntdata"/><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153C98-A4D8-4064-8DA5-96491A2EE17F}" type="doc">
      <dgm:prSet loTypeId="urn:microsoft.com/office/officeart/2008/layout/HalfCircleOrganizationChart" loCatId="hierarchy" qsTypeId="urn:microsoft.com/office/officeart/2005/8/quickstyle/simple1" qsCatId="simple" csTypeId="urn:microsoft.com/office/officeart/2005/8/colors/colorful2" csCatId="colorful" phldr="1"/>
      <dgm:spPr/>
      <dgm:t>
        <a:bodyPr/>
        <a:lstStyle/>
        <a:p>
          <a:endParaRPr lang="tr-TR"/>
        </a:p>
      </dgm:t>
    </dgm:pt>
    <dgm:pt modelId="{0C143298-7C5D-4350-8766-DF99D4E5F8E4}">
      <dgm:prSet phldrT="[Metin]"/>
      <dgm:spPr/>
      <dgm:t>
        <a:bodyPr/>
        <a:lstStyle/>
        <a:p>
          <a:r>
            <a:rPr lang="tr-TR"/>
            <a:t>Çözüm Yöntemleri</a:t>
          </a:r>
        </a:p>
      </dgm:t>
    </dgm:pt>
    <dgm:pt modelId="{85771DD6-5AA4-470E-9F42-6A6D4544391E}" type="parTrans" cxnId="{7F7EDFE5-09B9-48AE-AAF3-DA1B78FE9422}">
      <dgm:prSet/>
      <dgm:spPr/>
      <dgm:t>
        <a:bodyPr/>
        <a:lstStyle/>
        <a:p>
          <a:endParaRPr lang="tr-TR"/>
        </a:p>
      </dgm:t>
    </dgm:pt>
    <dgm:pt modelId="{C5158FC2-7C3B-426C-954D-63451B76CEFD}" type="sibTrans" cxnId="{7F7EDFE5-09B9-48AE-AAF3-DA1B78FE9422}">
      <dgm:prSet/>
      <dgm:spPr/>
      <dgm:t>
        <a:bodyPr/>
        <a:lstStyle/>
        <a:p>
          <a:endParaRPr lang="tr-TR"/>
        </a:p>
      </dgm:t>
    </dgm:pt>
    <dgm:pt modelId="{5F52AA64-A258-47F6-8B0B-6A873C74BA0B}">
      <dgm:prSet phldrT="[Metin]"/>
      <dgm:spPr/>
      <dgm:t>
        <a:bodyPr/>
        <a:lstStyle/>
        <a:p>
          <a:r>
            <a:rPr lang="tr-TR"/>
            <a:t>Tartılandırılmış Amaçlar</a:t>
          </a:r>
        </a:p>
      </dgm:t>
    </dgm:pt>
    <dgm:pt modelId="{60571EB5-0A1F-432C-BBB6-59E238D7241C}" type="parTrans" cxnId="{18DCA047-07E8-4CFB-9FF9-D1F763C74A37}">
      <dgm:prSet/>
      <dgm:spPr/>
      <dgm:t>
        <a:bodyPr/>
        <a:lstStyle/>
        <a:p>
          <a:endParaRPr lang="tr-TR"/>
        </a:p>
      </dgm:t>
    </dgm:pt>
    <dgm:pt modelId="{28753D4E-173D-460E-A1CB-3418883C0CDF}" type="sibTrans" cxnId="{18DCA047-07E8-4CFB-9FF9-D1F763C74A37}">
      <dgm:prSet/>
      <dgm:spPr/>
      <dgm:t>
        <a:bodyPr/>
        <a:lstStyle/>
        <a:p>
          <a:endParaRPr lang="tr-TR"/>
        </a:p>
      </dgm:t>
    </dgm:pt>
    <dgm:pt modelId="{B14E27ED-3558-4C85-9803-620B1D20C433}">
      <dgm:prSet phldrT="[Metin]"/>
      <dgm:spPr/>
      <dgm:t>
        <a:bodyPr/>
        <a:lstStyle/>
        <a:p>
          <a:r>
            <a:rPr lang="tr-TR"/>
            <a:t>Önceliklendirilmiş Amaçlar</a:t>
          </a:r>
        </a:p>
      </dgm:t>
    </dgm:pt>
    <dgm:pt modelId="{1B9F7CFE-32A0-4226-BA9F-05AD2B65C4E3}" type="parTrans" cxnId="{66E31ADA-4DCB-4E08-8106-CAF2BDB31165}">
      <dgm:prSet/>
      <dgm:spPr/>
      <dgm:t>
        <a:bodyPr/>
        <a:lstStyle/>
        <a:p>
          <a:endParaRPr lang="tr-TR"/>
        </a:p>
      </dgm:t>
    </dgm:pt>
    <dgm:pt modelId="{B5D2E7DA-46CF-400C-85FF-1918B94534AE}" type="sibTrans" cxnId="{66E31ADA-4DCB-4E08-8106-CAF2BDB31165}">
      <dgm:prSet/>
      <dgm:spPr/>
      <dgm:t>
        <a:bodyPr/>
        <a:lstStyle/>
        <a:p>
          <a:endParaRPr lang="tr-TR"/>
        </a:p>
      </dgm:t>
    </dgm:pt>
    <dgm:pt modelId="{88934147-F03B-4997-B02B-38BDD98595D0}">
      <dgm:prSet phldrT="[Metin]"/>
      <dgm:spPr/>
      <dgm:t>
        <a:bodyPr/>
        <a:lstStyle/>
        <a:p>
          <a:r>
            <a:rPr lang="tr-TR"/>
            <a:t>Kolon Düşürme</a:t>
          </a:r>
        </a:p>
      </dgm:t>
    </dgm:pt>
    <dgm:pt modelId="{209C04DE-9B63-403B-BF9C-DF97541CA15C}" type="parTrans" cxnId="{3338F1AB-AA00-431A-B327-3B3827602FD6}">
      <dgm:prSet/>
      <dgm:spPr/>
      <dgm:t>
        <a:bodyPr/>
        <a:lstStyle/>
        <a:p>
          <a:endParaRPr lang="tr-TR"/>
        </a:p>
      </dgm:t>
    </dgm:pt>
    <dgm:pt modelId="{0E74C097-F60C-47F6-A88B-B0FD154EBD89}" type="sibTrans" cxnId="{3338F1AB-AA00-431A-B327-3B3827602FD6}">
      <dgm:prSet/>
      <dgm:spPr/>
      <dgm:t>
        <a:bodyPr/>
        <a:lstStyle/>
        <a:p>
          <a:endParaRPr lang="tr-TR"/>
        </a:p>
      </dgm:t>
    </dgm:pt>
    <dgm:pt modelId="{F9AD8BAC-96BB-4223-9261-601E20E852C6}">
      <dgm:prSet phldrT="[Metin]"/>
      <dgm:spPr/>
      <dgm:t>
        <a:bodyPr/>
        <a:lstStyle/>
        <a:p>
          <a:r>
            <a:rPr lang="tr-TR"/>
            <a:t>Ayrık Amaç Fonksiyonları</a:t>
          </a:r>
        </a:p>
      </dgm:t>
    </dgm:pt>
    <dgm:pt modelId="{739EA234-AA44-4E62-A689-E0FCE214FE2A}" type="parTrans" cxnId="{D945E005-7A7E-426D-8E24-F7778F55FA93}">
      <dgm:prSet/>
      <dgm:spPr/>
      <dgm:t>
        <a:bodyPr/>
        <a:lstStyle/>
        <a:p>
          <a:endParaRPr lang="tr-TR"/>
        </a:p>
      </dgm:t>
    </dgm:pt>
    <dgm:pt modelId="{98BA9C04-F563-4301-A442-ADF715DDF524}" type="sibTrans" cxnId="{D945E005-7A7E-426D-8E24-F7778F55FA93}">
      <dgm:prSet/>
      <dgm:spPr/>
      <dgm:t>
        <a:bodyPr/>
        <a:lstStyle/>
        <a:p>
          <a:endParaRPr lang="tr-TR"/>
        </a:p>
      </dgm:t>
    </dgm:pt>
    <dgm:pt modelId="{82E601D2-8B4E-42FF-93D3-7B4D6B0A39DB}" type="pres">
      <dgm:prSet presAssocID="{20153C98-A4D8-4064-8DA5-96491A2EE17F}" presName="Name0" presStyleCnt="0">
        <dgm:presLayoutVars>
          <dgm:orgChart val="1"/>
          <dgm:chPref val="1"/>
          <dgm:dir/>
          <dgm:animOne val="branch"/>
          <dgm:animLvl val="lvl"/>
          <dgm:resizeHandles/>
        </dgm:presLayoutVars>
      </dgm:prSet>
      <dgm:spPr/>
    </dgm:pt>
    <dgm:pt modelId="{5C55CBDA-575B-48C6-9903-FB9604F701C5}" type="pres">
      <dgm:prSet presAssocID="{0C143298-7C5D-4350-8766-DF99D4E5F8E4}" presName="hierRoot1" presStyleCnt="0">
        <dgm:presLayoutVars>
          <dgm:hierBranch val="init"/>
        </dgm:presLayoutVars>
      </dgm:prSet>
      <dgm:spPr/>
    </dgm:pt>
    <dgm:pt modelId="{3AC6508A-38E0-464B-B08E-E8867932E02D}" type="pres">
      <dgm:prSet presAssocID="{0C143298-7C5D-4350-8766-DF99D4E5F8E4}" presName="rootComposite1" presStyleCnt="0"/>
      <dgm:spPr/>
    </dgm:pt>
    <dgm:pt modelId="{C751C116-A82C-48FD-9FE8-F8B493F8DD8E}" type="pres">
      <dgm:prSet presAssocID="{0C143298-7C5D-4350-8766-DF99D4E5F8E4}" presName="rootText1" presStyleLbl="alignAcc1" presStyleIdx="0" presStyleCnt="0">
        <dgm:presLayoutVars>
          <dgm:chPref val="3"/>
        </dgm:presLayoutVars>
      </dgm:prSet>
      <dgm:spPr/>
    </dgm:pt>
    <dgm:pt modelId="{FDB8BF5C-6633-4C3F-825E-F9184DDFB52E}" type="pres">
      <dgm:prSet presAssocID="{0C143298-7C5D-4350-8766-DF99D4E5F8E4}" presName="topArc1" presStyleLbl="parChTrans1D1" presStyleIdx="0" presStyleCnt="10"/>
      <dgm:spPr/>
    </dgm:pt>
    <dgm:pt modelId="{69BF69D7-4FE1-4840-9DBC-3610CDBC58E1}" type="pres">
      <dgm:prSet presAssocID="{0C143298-7C5D-4350-8766-DF99D4E5F8E4}" presName="bottomArc1" presStyleLbl="parChTrans1D1" presStyleIdx="1" presStyleCnt="10"/>
      <dgm:spPr/>
    </dgm:pt>
    <dgm:pt modelId="{86B7A572-9A65-4C54-B5BA-A847807D0C67}" type="pres">
      <dgm:prSet presAssocID="{0C143298-7C5D-4350-8766-DF99D4E5F8E4}" presName="topConnNode1" presStyleLbl="node1" presStyleIdx="0" presStyleCnt="0"/>
      <dgm:spPr/>
    </dgm:pt>
    <dgm:pt modelId="{5CF2289B-50E8-4A93-9C11-CD9F69B5D60A}" type="pres">
      <dgm:prSet presAssocID="{0C143298-7C5D-4350-8766-DF99D4E5F8E4}" presName="hierChild2" presStyleCnt="0"/>
      <dgm:spPr/>
    </dgm:pt>
    <dgm:pt modelId="{3FD626EA-9E8C-4F38-914A-BC74AEC596F0}" type="pres">
      <dgm:prSet presAssocID="{60571EB5-0A1F-432C-BBB6-59E238D7241C}" presName="Name28" presStyleLbl="parChTrans1D2" presStyleIdx="0" presStyleCnt="2"/>
      <dgm:spPr/>
    </dgm:pt>
    <dgm:pt modelId="{F2B49A6F-E162-485A-87AD-25113924AA8E}" type="pres">
      <dgm:prSet presAssocID="{5F52AA64-A258-47F6-8B0B-6A873C74BA0B}" presName="hierRoot2" presStyleCnt="0">
        <dgm:presLayoutVars>
          <dgm:hierBranch val="init"/>
        </dgm:presLayoutVars>
      </dgm:prSet>
      <dgm:spPr/>
    </dgm:pt>
    <dgm:pt modelId="{2C753279-EAD9-40F0-AB83-4BBC90633F82}" type="pres">
      <dgm:prSet presAssocID="{5F52AA64-A258-47F6-8B0B-6A873C74BA0B}" presName="rootComposite2" presStyleCnt="0"/>
      <dgm:spPr/>
    </dgm:pt>
    <dgm:pt modelId="{93FB0BCA-0FDD-4D9E-B8CF-D3EE1FF9D45D}" type="pres">
      <dgm:prSet presAssocID="{5F52AA64-A258-47F6-8B0B-6A873C74BA0B}" presName="rootText2" presStyleLbl="alignAcc1" presStyleIdx="0" presStyleCnt="0">
        <dgm:presLayoutVars>
          <dgm:chPref val="3"/>
        </dgm:presLayoutVars>
      </dgm:prSet>
      <dgm:spPr/>
    </dgm:pt>
    <dgm:pt modelId="{9BCC3593-6341-41D8-B737-9CB8EC1EF792}" type="pres">
      <dgm:prSet presAssocID="{5F52AA64-A258-47F6-8B0B-6A873C74BA0B}" presName="topArc2" presStyleLbl="parChTrans1D1" presStyleIdx="2" presStyleCnt="10"/>
      <dgm:spPr/>
    </dgm:pt>
    <dgm:pt modelId="{99C87682-6E07-4FDF-A32E-59E5F86AF78B}" type="pres">
      <dgm:prSet presAssocID="{5F52AA64-A258-47F6-8B0B-6A873C74BA0B}" presName="bottomArc2" presStyleLbl="parChTrans1D1" presStyleIdx="3" presStyleCnt="10"/>
      <dgm:spPr/>
    </dgm:pt>
    <dgm:pt modelId="{8FFF32A3-E28A-4F00-9C92-DE4D5917527E}" type="pres">
      <dgm:prSet presAssocID="{5F52AA64-A258-47F6-8B0B-6A873C74BA0B}" presName="topConnNode2" presStyleLbl="node2" presStyleIdx="0" presStyleCnt="0"/>
      <dgm:spPr/>
    </dgm:pt>
    <dgm:pt modelId="{EAA88192-0184-468D-AAC0-2A6FB29069A6}" type="pres">
      <dgm:prSet presAssocID="{5F52AA64-A258-47F6-8B0B-6A873C74BA0B}" presName="hierChild4" presStyleCnt="0"/>
      <dgm:spPr/>
    </dgm:pt>
    <dgm:pt modelId="{2B6C15B6-7981-4ABE-8AC2-72C7F479E81B}" type="pres">
      <dgm:prSet presAssocID="{5F52AA64-A258-47F6-8B0B-6A873C74BA0B}" presName="hierChild5" presStyleCnt="0"/>
      <dgm:spPr/>
    </dgm:pt>
    <dgm:pt modelId="{CDF76B8D-B633-4814-A0BA-8EB9A423334A}" type="pres">
      <dgm:prSet presAssocID="{1B9F7CFE-32A0-4226-BA9F-05AD2B65C4E3}" presName="Name28" presStyleLbl="parChTrans1D2" presStyleIdx="1" presStyleCnt="2"/>
      <dgm:spPr/>
    </dgm:pt>
    <dgm:pt modelId="{75E9D236-48C5-4B37-96CD-0E6D0C41D9AF}" type="pres">
      <dgm:prSet presAssocID="{B14E27ED-3558-4C85-9803-620B1D20C433}" presName="hierRoot2" presStyleCnt="0">
        <dgm:presLayoutVars>
          <dgm:hierBranch val="init"/>
        </dgm:presLayoutVars>
      </dgm:prSet>
      <dgm:spPr/>
    </dgm:pt>
    <dgm:pt modelId="{F95AB4AB-AC95-4499-B4BA-ED8D634E3C5E}" type="pres">
      <dgm:prSet presAssocID="{B14E27ED-3558-4C85-9803-620B1D20C433}" presName="rootComposite2" presStyleCnt="0"/>
      <dgm:spPr/>
    </dgm:pt>
    <dgm:pt modelId="{96B3FFD9-E70F-46C7-B148-82D6957C0A3B}" type="pres">
      <dgm:prSet presAssocID="{B14E27ED-3558-4C85-9803-620B1D20C433}" presName="rootText2" presStyleLbl="alignAcc1" presStyleIdx="0" presStyleCnt="0">
        <dgm:presLayoutVars>
          <dgm:chPref val="3"/>
        </dgm:presLayoutVars>
      </dgm:prSet>
      <dgm:spPr/>
    </dgm:pt>
    <dgm:pt modelId="{43E72DD9-B3EC-4BFF-B1A5-3D822FD04F23}" type="pres">
      <dgm:prSet presAssocID="{B14E27ED-3558-4C85-9803-620B1D20C433}" presName="topArc2" presStyleLbl="parChTrans1D1" presStyleIdx="4" presStyleCnt="10"/>
      <dgm:spPr/>
    </dgm:pt>
    <dgm:pt modelId="{4C43F2E5-6173-47E7-B213-34F0CB972F72}" type="pres">
      <dgm:prSet presAssocID="{B14E27ED-3558-4C85-9803-620B1D20C433}" presName="bottomArc2" presStyleLbl="parChTrans1D1" presStyleIdx="5" presStyleCnt="10"/>
      <dgm:spPr/>
    </dgm:pt>
    <dgm:pt modelId="{0480FF3D-2505-42D3-B48F-46B400FDAA3D}" type="pres">
      <dgm:prSet presAssocID="{B14E27ED-3558-4C85-9803-620B1D20C433}" presName="topConnNode2" presStyleLbl="node2" presStyleIdx="0" presStyleCnt="0"/>
      <dgm:spPr/>
    </dgm:pt>
    <dgm:pt modelId="{3091A043-6529-4D81-9758-6ECBF0C7FA8E}" type="pres">
      <dgm:prSet presAssocID="{B14E27ED-3558-4C85-9803-620B1D20C433}" presName="hierChild4" presStyleCnt="0"/>
      <dgm:spPr/>
    </dgm:pt>
    <dgm:pt modelId="{C38CF308-A433-45D8-916B-791F492381E2}" type="pres">
      <dgm:prSet presAssocID="{209C04DE-9B63-403B-BF9C-DF97541CA15C}" presName="Name28" presStyleLbl="parChTrans1D3" presStyleIdx="0" presStyleCnt="2"/>
      <dgm:spPr/>
    </dgm:pt>
    <dgm:pt modelId="{78912FDF-A77E-4F02-890C-D425A272420E}" type="pres">
      <dgm:prSet presAssocID="{88934147-F03B-4997-B02B-38BDD98595D0}" presName="hierRoot2" presStyleCnt="0">
        <dgm:presLayoutVars>
          <dgm:hierBranch val="init"/>
        </dgm:presLayoutVars>
      </dgm:prSet>
      <dgm:spPr/>
    </dgm:pt>
    <dgm:pt modelId="{B1680F20-992F-4123-BF38-40B9588D86BA}" type="pres">
      <dgm:prSet presAssocID="{88934147-F03B-4997-B02B-38BDD98595D0}" presName="rootComposite2" presStyleCnt="0"/>
      <dgm:spPr/>
    </dgm:pt>
    <dgm:pt modelId="{FB6F3E1C-AEF0-4F4F-8996-BD4CD61CECC9}" type="pres">
      <dgm:prSet presAssocID="{88934147-F03B-4997-B02B-38BDD98595D0}" presName="rootText2" presStyleLbl="alignAcc1" presStyleIdx="0" presStyleCnt="0">
        <dgm:presLayoutVars>
          <dgm:chPref val="3"/>
        </dgm:presLayoutVars>
      </dgm:prSet>
      <dgm:spPr/>
    </dgm:pt>
    <dgm:pt modelId="{9D06586A-3266-46D2-B98F-483A9B66F45C}" type="pres">
      <dgm:prSet presAssocID="{88934147-F03B-4997-B02B-38BDD98595D0}" presName="topArc2" presStyleLbl="parChTrans1D1" presStyleIdx="6" presStyleCnt="10"/>
      <dgm:spPr/>
    </dgm:pt>
    <dgm:pt modelId="{40C5C7E1-6712-493F-8908-7FB095DEA983}" type="pres">
      <dgm:prSet presAssocID="{88934147-F03B-4997-B02B-38BDD98595D0}" presName="bottomArc2" presStyleLbl="parChTrans1D1" presStyleIdx="7" presStyleCnt="10"/>
      <dgm:spPr/>
    </dgm:pt>
    <dgm:pt modelId="{AB4CCE5E-C102-470A-94AD-D84901A3696D}" type="pres">
      <dgm:prSet presAssocID="{88934147-F03B-4997-B02B-38BDD98595D0}" presName="topConnNode2" presStyleLbl="node3" presStyleIdx="0" presStyleCnt="0"/>
      <dgm:spPr/>
    </dgm:pt>
    <dgm:pt modelId="{3649C660-D732-40DF-A564-B958B0BAAECA}" type="pres">
      <dgm:prSet presAssocID="{88934147-F03B-4997-B02B-38BDD98595D0}" presName="hierChild4" presStyleCnt="0"/>
      <dgm:spPr/>
    </dgm:pt>
    <dgm:pt modelId="{78D91ACF-2216-4A58-BDE3-2F092319A140}" type="pres">
      <dgm:prSet presAssocID="{88934147-F03B-4997-B02B-38BDD98595D0}" presName="hierChild5" presStyleCnt="0"/>
      <dgm:spPr/>
    </dgm:pt>
    <dgm:pt modelId="{F16F2F21-1328-4F25-B853-069A8BB3DBCD}" type="pres">
      <dgm:prSet presAssocID="{739EA234-AA44-4E62-A689-E0FCE214FE2A}" presName="Name28" presStyleLbl="parChTrans1D3" presStyleIdx="1" presStyleCnt="2"/>
      <dgm:spPr/>
    </dgm:pt>
    <dgm:pt modelId="{59923C51-1046-486B-989F-C9864283E4E7}" type="pres">
      <dgm:prSet presAssocID="{F9AD8BAC-96BB-4223-9261-601E20E852C6}" presName="hierRoot2" presStyleCnt="0">
        <dgm:presLayoutVars>
          <dgm:hierBranch val="init"/>
        </dgm:presLayoutVars>
      </dgm:prSet>
      <dgm:spPr/>
    </dgm:pt>
    <dgm:pt modelId="{237BCD89-6F44-4588-A239-69D1259C3F0F}" type="pres">
      <dgm:prSet presAssocID="{F9AD8BAC-96BB-4223-9261-601E20E852C6}" presName="rootComposite2" presStyleCnt="0"/>
      <dgm:spPr/>
    </dgm:pt>
    <dgm:pt modelId="{5F23DDED-2627-43AD-915A-1B0B56503A2B}" type="pres">
      <dgm:prSet presAssocID="{F9AD8BAC-96BB-4223-9261-601E20E852C6}" presName="rootText2" presStyleLbl="alignAcc1" presStyleIdx="0" presStyleCnt="0">
        <dgm:presLayoutVars>
          <dgm:chPref val="3"/>
        </dgm:presLayoutVars>
      </dgm:prSet>
      <dgm:spPr/>
    </dgm:pt>
    <dgm:pt modelId="{6C090695-18DE-42C9-A620-9A5FDDA21669}" type="pres">
      <dgm:prSet presAssocID="{F9AD8BAC-96BB-4223-9261-601E20E852C6}" presName="topArc2" presStyleLbl="parChTrans1D1" presStyleIdx="8" presStyleCnt="10"/>
      <dgm:spPr/>
    </dgm:pt>
    <dgm:pt modelId="{7180EB2C-E228-470A-B01A-B15645A87BAF}" type="pres">
      <dgm:prSet presAssocID="{F9AD8BAC-96BB-4223-9261-601E20E852C6}" presName="bottomArc2" presStyleLbl="parChTrans1D1" presStyleIdx="9" presStyleCnt="10"/>
      <dgm:spPr/>
    </dgm:pt>
    <dgm:pt modelId="{F0EB58F5-AEFD-40D1-B7A0-5AAD9EC123E4}" type="pres">
      <dgm:prSet presAssocID="{F9AD8BAC-96BB-4223-9261-601E20E852C6}" presName="topConnNode2" presStyleLbl="node3" presStyleIdx="0" presStyleCnt="0"/>
      <dgm:spPr/>
    </dgm:pt>
    <dgm:pt modelId="{9DFC9D96-9997-46E8-A64D-23493704E612}" type="pres">
      <dgm:prSet presAssocID="{F9AD8BAC-96BB-4223-9261-601E20E852C6}" presName="hierChild4" presStyleCnt="0"/>
      <dgm:spPr/>
    </dgm:pt>
    <dgm:pt modelId="{DD0AB6C0-35E5-4A65-B687-3D3275A5651E}" type="pres">
      <dgm:prSet presAssocID="{F9AD8BAC-96BB-4223-9261-601E20E852C6}" presName="hierChild5" presStyleCnt="0"/>
      <dgm:spPr/>
    </dgm:pt>
    <dgm:pt modelId="{8A6E2C79-B217-4A57-97EB-4F10361351C1}" type="pres">
      <dgm:prSet presAssocID="{B14E27ED-3558-4C85-9803-620B1D20C433}" presName="hierChild5" presStyleCnt="0"/>
      <dgm:spPr/>
    </dgm:pt>
    <dgm:pt modelId="{96B7C824-68C6-4241-A808-30E684971B08}" type="pres">
      <dgm:prSet presAssocID="{0C143298-7C5D-4350-8766-DF99D4E5F8E4}" presName="hierChild3" presStyleCnt="0"/>
      <dgm:spPr/>
    </dgm:pt>
  </dgm:ptLst>
  <dgm:cxnLst>
    <dgm:cxn modelId="{D945E005-7A7E-426D-8E24-F7778F55FA93}" srcId="{B14E27ED-3558-4C85-9803-620B1D20C433}" destId="{F9AD8BAC-96BB-4223-9261-601E20E852C6}" srcOrd="1" destOrd="0" parTransId="{739EA234-AA44-4E62-A689-E0FCE214FE2A}" sibTransId="{98BA9C04-F563-4301-A442-ADF715DDF524}"/>
    <dgm:cxn modelId="{08527C09-8B53-4E55-80B9-DCEA376076C2}" type="presOf" srcId="{B14E27ED-3558-4C85-9803-620B1D20C433}" destId="{0480FF3D-2505-42D3-B48F-46B400FDAA3D}" srcOrd="1" destOrd="0" presId="urn:microsoft.com/office/officeart/2008/layout/HalfCircleOrganizationChart"/>
    <dgm:cxn modelId="{C0D8280D-A0AC-47A6-AC07-6CD3901466A3}" type="presOf" srcId="{F9AD8BAC-96BB-4223-9261-601E20E852C6}" destId="{F0EB58F5-AEFD-40D1-B7A0-5AAD9EC123E4}" srcOrd="1" destOrd="0" presId="urn:microsoft.com/office/officeart/2008/layout/HalfCircleOrganizationChart"/>
    <dgm:cxn modelId="{C79D5C26-AFE3-442A-97F6-0AA7AF2E86FB}" type="presOf" srcId="{20153C98-A4D8-4064-8DA5-96491A2EE17F}" destId="{82E601D2-8B4E-42FF-93D3-7B4D6B0A39DB}" srcOrd="0" destOrd="0" presId="urn:microsoft.com/office/officeart/2008/layout/HalfCircleOrganizationChart"/>
    <dgm:cxn modelId="{6D221D31-18A8-47B2-AC66-9A7708E2DBF4}" type="presOf" srcId="{0C143298-7C5D-4350-8766-DF99D4E5F8E4}" destId="{C751C116-A82C-48FD-9FE8-F8B493F8DD8E}" srcOrd="0" destOrd="0" presId="urn:microsoft.com/office/officeart/2008/layout/HalfCircleOrganizationChart"/>
    <dgm:cxn modelId="{CB9DED3E-AAC3-4629-8789-9F2DF8DEB5BA}" type="presOf" srcId="{209C04DE-9B63-403B-BF9C-DF97541CA15C}" destId="{C38CF308-A433-45D8-916B-791F492381E2}" srcOrd="0" destOrd="0" presId="urn:microsoft.com/office/officeart/2008/layout/HalfCircleOrganizationChart"/>
    <dgm:cxn modelId="{B0C47F44-3635-4855-88D3-9FD03ECF485E}" type="presOf" srcId="{0C143298-7C5D-4350-8766-DF99D4E5F8E4}" destId="{86B7A572-9A65-4C54-B5BA-A847807D0C67}" srcOrd="1" destOrd="0" presId="urn:microsoft.com/office/officeart/2008/layout/HalfCircleOrganizationChart"/>
    <dgm:cxn modelId="{862DF764-788C-4BA6-A593-5FD33BA08394}" type="presOf" srcId="{F9AD8BAC-96BB-4223-9261-601E20E852C6}" destId="{5F23DDED-2627-43AD-915A-1B0B56503A2B}" srcOrd="0" destOrd="0" presId="urn:microsoft.com/office/officeart/2008/layout/HalfCircleOrganizationChart"/>
    <dgm:cxn modelId="{18DCA047-07E8-4CFB-9FF9-D1F763C74A37}" srcId="{0C143298-7C5D-4350-8766-DF99D4E5F8E4}" destId="{5F52AA64-A258-47F6-8B0B-6A873C74BA0B}" srcOrd="0" destOrd="0" parTransId="{60571EB5-0A1F-432C-BBB6-59E238D7241C}" sibTransId="{28753D4E-173D-460E-A1CB-3418883C0CDF}"/>
    <dgm:cxn modelId="{ADDB6A56-D02E-4046-A186-3CC4521CF8F8}" type="presOf" srcId="{B14E27ED-3558-4C85-9803-620B1D20C433}" destId="{96B3FFD9-E70F-46C7-B148-82D6957C0A3B}" srcOrd="0" destOrd="0" presId="urn:microsoft.com/office/officeart/2008/layout/HalfCircleOrganizationChart"/>
    <dgm:cxn modelId="{7EE5057B-973A-456E-A542-39ABFCB3AA96}" type="presOf" srcId="{739EA234-AA44-4E62-A689-E0FCE214FE2A}" destId="{F16F2F21-1328-4F25-B853-069A8BB3DBCD}" srcOrd="0" destOrd="0" presId="urn:microsoft.com/office/officeart/2008/layout/HalfCircleOrganizationChart"/>
    <dgm:cxn modelId="{A73E218B-5C41-4EC0-B96D-8918D4189A26}" type="presOf" srcId="{5F52AA64-A258-47F6-8B0B-6A873C74BA0B}" destId="{8FFF32A3-E28A-4F00-9C92-DE4D5917527E}" srcOrd="1" destOrd="0" presId="urn:microsoft.com/office/officeart/2008/layout/HalfCircleOrganizationChart"/>
    <dgm:cxn modelId="{810D978D-A01C-475C-925A-089A49AF0F80}" type="presOf" srcId="{88934147-F03B-4997-B02B-38BDD98595D0}" destId="{FB6F3E1C-AEF0-4F4F-8996-BD4CD61CECC9}" srcOrd="0" destOrd="0" presId="urn:microsoft.com/office/officeart/2008/layout/HalfCircleOrganizationChart"/>
    <dgm:cxn modelId="{3338F1AB-AA00-431A-B327-3B3827602FD6}" srcId="{B14E27ED-3558-4C85-9803-620B1D20C433}" destId="{88934147-F03B-4997-B02B-38BDD98595D0}" srcOrd="0" destOrd="0" parTransId="{209C04DE-9B63-403B-BF9C-DF97541CA15C}" sibTransId="{0E74C097-F60C-47F6-A88B-B0FD154EBD89}"/>
    <dgm:cxn modelId="{4E303AAD-6640-406A-A3AF-9D15E3FBBEC0}" type="presOf" srcId="{88934147-F03B-4997-B02B-38BDD98595D0}" destId="{AB4CCE5E-C102-470A-94AD-D84901A3696D}" srcOrd="1" destOrd="0" presId="urn:microsoft.com/office/officeart/2008/layout/HalfCircleOrganizationChart"/>
    <dgm:cxn modelId="{AA5418B2-7152-4B13-83C1-B39305DB28DF}" type="presOf" srcId="{1B9F7CFE-32A0-4226-BA9F-05AD2B65C4E3}" destId="{CDF76B8D-B633-4814-A0BA-8EB9A423334A}" srcOrd="0" destOrd="0" presId="urn:microsoft.com/office/officeart/2008/layout/HalfCircleOrganizationChart"/>
    <dgm:cxn modelId="{0833FEC8-452A-40A1-B006-BC30826BBD1A}" type="presOf" srcId="{60571EB5-0A1F-432C-BBB6-59E238D7241C}" destId="{3FD626EA-9E8C-4F38-914A-BC74AEC596F0}" srcOrd="0" destOrd="0" presId="urn:microsoft.com/office/officeart/2008/layout/HalfCircleOrganizationChart"/>
    <dgm:cxn modelId="{66E31ADA-4DCB-4E08-8106-CAF2BDB31165}" srcId="{0C143298-7C5D-4350-8766-DF99D4E5F8E4}" destId="{B14E27ED-3558-4C85-9803-620B1D20C433}" srcOrd="1" destOrd="0" parTransId="{1B9F7CFE-32A0-4226-BA9F-05AD2B65C4E3}" sibTransId="{B5D2E7DA-46CF-400C-85FF-1918B94534AE}"/>
    <dgm:cxn modelId="{7F7EDFE5-09B9-48AE-AAF3-DA1B78FE9422}" srcId="{20153C98-A4D8-4064-8DA5-96491A2EE17F}" destId="{0C143298-7C5D-4350-8766-DF99D4E5F8E4}" srcOrd="0" destOrd="0" parTransId="{85771DD6-5AA4-470E-9F42-6A6D4544391E}" sibTransId="{C5158FC2-7C3B-426C-954D-63451B76CEFD}"/>
    <dgm:cxn modelId="{26B009E8-E41F-4520-BD86-9A3C04150CE2}" type="presOf" srcId="{5F52AA64-A258-47F6-8B0B-6A873C74BA0B}" destId="{93FB0BCA-0FDD-4D9E-B8CF-D3EE1FF9D45D}" srcOrd="0" destOrd="0" presId="urn:microsoft.com/office/officeart/2008/layout/HalfCircleOrganizationChart"/>
    <dgm:cxn modelId="{693FE000-AE5B-4994-9EAA-F489CD286BED}" type="presParOf" srcId="{82E601D2-8B4E-42FF-93D3-7B4D6B0A39DB}" destId="{5C55CBDA-575B-48C6-9903-FB9604F701C5}" srcOrd="0" destOrd="0" presId="urn:microsoft.com/office/officeart/2008/layout/HalfCircleOrganizationChart"/>
    <dgm:cxn modelId="{0D0DDC8D-D0DD-4AF8-B6D1-3DB8DB7C5C5F}" type="presParOf" srcId="{5C55CBDA-575B-48C6-9903-FB9604F701C5}" destId="{3AC6508A-38E0-464B-B08E-E8867932E02D}" srcOrd="0" destOrd="0" presId="urn:microsoft.com/office/officeart/2008/layout/HalfCircleOrganizationChart"/>
    <dgm:cxn modelId="{0FBDAA36-70F2-48E3-A70F-0657099ECEFC}" type="presParOf" srcId="{3AC6508A-38E0-464B-B08E-E8867932E02D}" destId="{C751C116-A82C-48FD-9FE8-F8B493F8DD8E}" srcOrd="0" destOrd="0" presId="urn:microsoft.com/office/officeart/2008/layout/HalfCircleOrganizationChart"/>
    <dgm:cxn modelId="{9B700C44-6DE9-4B28-9649-A57FD791B430}" type="presParOf" srcId="{3AC6508A-38E0-464B-B08E-E8867932E02D}" destId="{FDB8BF5C-6633-4C3F-825E-F9184DDFB52E}" srcOrd="1" destOrd="0" presId="urn:microsoft.com/office/officeart/2008/layout/HalfCircleOrganizationChart"/>
    <dgm:cxn modelId="{A77BFDAE-460C-4905-A6AF-6E0B51ADAEB8}" type="presParOf" srcId="{3AC6508A-38E0-464B-B08E-E8867932E02D}" destId="{69BF69D7-4FE1-4840-9DBC-3610CDBC58E1}" srcOrd="2" destOrd="0" presId="urn:microsoft.com/office/officeart/2008/layout/HalfCircleOrganizationChart"/>
    <dgm:cxn modelId="{0AC1A298-F2B7-4ADE-AF3C-CD00E923E291}" type="presParOf" srcId="{3AC6508A-38E0-464B-B08E-E8867932E02D}" destId="{86B7A572-9A65-4C54-B5BA-A847807D0C67}" srcOrd="3" destOrd="0" presId="urn:microsoft.com/office/officeart/2008/layout/HalfCircleOrganizationChart"/>
    <dgm:cxn modelId="{6D3837F6-8E4D-4D5E-B064-513DDC39833D}" type="presParOf" srcId="{5C55CBDA-575B-48C6-9903-FB9604F701C5}" destId="{5CF2289B-50E8-4A93-9C11-CD9F69B5D60A}" srcOrd="1" destOrd="0" presId="urn:microsoft.com/office/officeart/2008/layout/HalfCircleOrganizationChart"/>
    <dgm:cxn modelId="{E9CC4F8E-2FDF-471F-AD0C-0810C0BDF84C}" type="presParOf" srcId="{5CF2289B-50E8-4A93-9C11-CD9F69B5D60A}" destId="{3FD626EA-9E8C-4F38-914A-BC74AEC596F0}" srcOrd="0" destOrd="0" presId="urn:microsoft.com/office/officeart/2008/layout/HalfCircleOrganizationChart"/>
    <dgm:cxn modelId="{FDE5751F-05EB-4389-91B7-29F471699EA6}" type="presParOf" srcId="{5CF2289B-50E8-4A93-9C11-CD9F69B5D60A}" destId="{F2B49A6F-E162-485A-87AD-25113924AA8E}" srcOrd="1" destOrd="0" presId="urn:microsoft.com/office/officeart/2008/layout/HalfCircleOrganizationChart"/>
    <dgm:cxn modelId="{BBC851D8-7E17-43C8-A4BA-74874CA0AD85}" type="presParOf" srcId="{F2B49A6F-E162-485A-87AD-25113924AA8E}" destId="{2C753279-EAD9-40F0-AB83-4BBC90633F82}" srcOrd="0" destOrd="0" presId="urn:microsoft.com/office/officeart/2008/layout/HalfCircleOrganizationChart"/>
    <dgm:cxn modelId="{9A4A9B8E-3542-42C2-97C6-209A77321361}" type="presParOf" srcId="{2C753279-EAD9-40F0-AB83-4BBC90633F82}" destId="{93FB0BCA-0FDD-4D9E-B8CF-D3EE1FF9D45D}" srcOrd="0" destOrd="0" presId="urn:microsoft.com/office/officeart/2008/layout/HalfCircleOrganizationChart"/>
    <dgm:cxn modelId="{1D1C9C50-1256-4C00-924E-16A760637AC9}" type="presParOf" srcId="{2C753279-EAD9-40F0-AB83-4BBC90633F82}" destId="{9BCC3593-6341-41D8-B737-9CB8EC1EF792}" srcOrd="1" destOrd="0" presId="urn:microsoft.com/office/officeart/2008/layout/HalfCircleOrganizationChart"/>
    <dgm:cxn modelId="{5AC7B0B7-1AEB-4B13-BB49-73C83691DC34}" type="presParOf" srcId="{2C753279-EAD9-40F0-AB83-4BBC90633F82}" destId="{99C87682-6E07-4FDF-A32E-59E5F86AF78B}" srcOrd="2" destOrd="0" presId="urn:microsoft.com/office/officeart/2008/layout/HalfCircleOrganizationChart"/>
    <dgm:cxn modelId="{A9967FEA-B4B9-488A-A66F-AB7DCD0F6DB4}" type="presParOf" srcId="{2C753279-EAD9-40F0-AB83-4BBC90633F82}" destId="{8FFF32A3-E28A-4F00-9C92-DE4D5917527E}" srcOrd="3" destOrd="0" presId="urn:microsoft.com/office/officeart/2008/layout/HalfCircleOrganizationChart"/>
    <dgm:cxn modelId="{B51758BA-EA24-4A42-825F-4B8648A081E8}" type="presParOf" srcId="{F2B49A6F-E162-485A-87AD-25113924AA8E}" destId="{EAA88192-0184-468D-AAC0-2A6FB29069A6}" srcOrd="1" destOrd="0" presId="urn:microsoft.com/office/officeart/2008/layout/HalfCircleOrganizationChart"/>
    <dgm:cxn modelId="{42C1FD4F-0853-4600-804B-FB01599A5176}" type="presParOf" srcId="{F2B49A6F-E162-485A-87AD-25113924AA8E}" destId="{2B6C15B6-7981-4ABE-8AC2-72C7F479E81B}" srcOrd="2" destOrd="0" presId="urn:microsoft.com/office/officeart/2008/layout/HalfCircleOrganizationChart"/>
    <dgm:cxn modelId="{E48B0F57-D8A9-4503-9E35-0864594DB3B9}" type="presParOf" srcId="{5CF2289B-50E8-4A93-9C11-CD9F69B5D60A}" destId="{CDF76B8D-B633-4814-A0BA-8EB9A423334A}" srcOrd="2" destOrd="0" presId="urn:microsoft.com/office/officeart/2008/layout/HalfCircleOrganizationChart"/>
    <dgm:cxn modelId="{6694261D-82D2-4687-AC4A-000F6540BECC}" type="presParOf" srcId="{5CF2289B-50E8-4A93-9C11-CD9F69B5D60A}" destId="{75E9D236-48C5-4B37-96CD-0E6D0C41D9AF}" srcOrd="3" destOrd="0" presId="urn:microsoft.com/office/officeart/2008/layout/HalfCircleOrganizationChart"/>
    <dgm:cxn modelId="{7C6A55D3-419D-413B-95D4-3457DDC1A48C}" type="presParOf" srcId="{75E9D236-48C5-4B37-96CD-0E6D0C41D9AF}" destId="{F95AB4AB-AC95-4499-B4BA-ED8D634E3C5E}" srcOrd="0" destOrd="0" presId="urn:microsoft.com/office/officeart/2008/layout/HalfCircleOrganizationChart"/>
    <dgm:cxn modelId="{D58FA902-56D1-4514-872B-2047D4E4D3D3}" type="presParOf" srcId="{F95AB4AB-AC95-4499-B4BA-ED8D634E3C5E}" destId="{96B3FFD9-E70F-46C7-B148-82D6957C0A3B}" srcOrd="0" destOrd="0" presId="urn:microsoft.com/office/officeart/2008/layout/HalfCircleOrganizationChart"/>
    <dgm:cxn modelId="{CE884F49-5106-485F-8A65-ED463CF599B5}" type="presParOf" srcId="{F95AB4AB-AC95-4499-B4BA-ED8D634E3C5E}" destId="{43E72DD9-B3EC-4BFF-B1A5-3D822FD04F23}" srcOrd="1" destOrd="0" presId="urn:microsoft.com/office/officeart/2008/layout/HalfCircleOrganizationChart"/>
    <dgm:cxn modelId="{F57D3753-969E-4C53-97A7-BB3BECB1C149}" type="presParOf" srcId="{F95AB4AB-AC95-4499-B4BA-ED8D634E3C5E}" destId="{4C43F2E5-6173-47E7-B213-34F0CB972F72}" srcOrd="2" destOrd="0" presId="urn:microsoft.com/office/officeart/2008/layout/HalfCircleOrganizationChart"/>
    <dgm:cxn modelId="{9476BB51-3A43-447B-BB10-F83C79488EF2}" type="presParOf" srcId="{F95AB4AB-AC95-4499-B4BA-ED8D634E3C5E}" destId="{0480FF3D-2505-42D3-B48F-46B400FDAA3D}" srcOrd="3" destOrd="0" presId="urn:microsoft.com/office/officeart/2008/layout/HalfCircleOrganizationChart"/>
    <dgm:cxn modelId="{45DBA966-DD77-4197-A1B2-2D50ECCC7DDE}" type="presParOf" srcId="{75E9D236-48C5-4B37-96CD-0E6D0C41D9AF}" destId="{3091A043-6529-4D81-9758-6ECBF0C7FA8E}" srcOrd="1" destOrd="0" presId="urn:microsoft.com/office/officeart/2008/layout/HalfCircleOrganizationChart"/>
    <dgm:cxn modelId="{657C2C17-743D-40E9-AFC8-1C1C459E64C5}" type="presParOf" srcId="{3091A043-6529-4D81-9758-6ECBF0C7FA8E}" destId="{C38CF308-A433-45D8-916B-791F492381E2}" srcOrd="0" destOrd="0" presId="urn:microsoft.com/office/officeart/2008/layout/HalfCircleOrganizationChart"/>
    <dgm:cxn modelId="{2AF4CEF5-7FDA-4B02-9C59-686703AE25CB}" type="presParOf" srcId="{3091A043-6529-4D81-9758-6ECBF0C7FA8E}" destId="{78912FDF-A77E-4F02-890C-D425A272420E}" srcOrd="1" destOrd="0" presId="urn:microsoft.com/office/officeart/2008/layout/HalfCircleOrganizationChart"/>
    <dgm:cxn modelId="{55431699-CFF4-4E65-B320-4195EA3A93AD}" type="presParOf" srcId="{78912FDF-A77E-4F02-890C-D425A272420E}" destId="{B1680F20-992F-4123-BF38-40B9588D86BA}" srcOrd="0" destOrd="0" presId="urn:microsoft.com/office/officeart/2008/layout/HalfCircleOrganizationChart"/>
    <dgm:cxn modelId="{C4D94A20-4267-4AB4-A653-0EA93C4D33B0}" type="presParOf" srcId="{B1680F20-992F-4123-BF38-40B9588D86BA}" destId="{FB6F3E1C-AEF0-4F4F-8996-BD4CD61CECC9}" srcOrd="0" destOrd="0" presId="urn:microsoft.com/office/officeart/2008/layout/HalfCircleOrganizationChart"/>
    <dgm:cxn modelId="{53F68228-E8CB-4AC7-826A-64EEEDB6BDC2}" type="presParOf" srcId="{B1680F20-992F-4123-BF38-40B9588D86BA}" destId="{9D06586A-3266-46D2-B98F-483A9B66F45C}" srcOrd="1" destOrd="0" presId="urn:microsoft.com/office/officeart/2008/layout/HalfCircleOrganizationChart"/>
    <dgm:cxn modelId="{AEDD60AF-DC4E-4BD4-A1E5-BFBA0F29DF49}" type="presParOf" srcId="{B1680F20-992F-4123-BF38-40B9588D86BA}" destId="{40C5C7E1-6712-493F-8908-7FB095DEA983}" srcOrd="2" destOrd="0" presId="urn:microsoft.com/office/officeart/2008/layout/HalfCircleOrganizationChart"/>
    <dgm:cxn modelId="{71ED3FE8-CE12-4121-9E87-3BF8FF94506C}" type="presParOf" srcId="{B1680F20-992F-4123-BF38-40B9588D86BA}" destId="{AB4CCE5E-C102-470A-94AD-D84901A3696D}" srcOrd="3" destOrd="0" presId="urn:microsoft.com/office/officeart/2008/layout/HalfCircleOrganizationChart"/>
    <dgm:cxn modelId="{A2A7D1F5-215A-4686-8EFC-CE281890B3F1}" type="presParOf" srcId="{78912FDF-A77E-4F02-890C-D425A272420E}" destId="{3649C660-D732-40DF-A564-B958B0BAAECA}" srcOrd="1" destOrd="0" presId="urn:microsoft.com/office/officeart/2008/layout/HalfCircleOrganizationChart"/>
    <dgm:cxn modelId="{16345830-514C-4ED3-905D-37AEDF131D3B}" type="presParOf" srcId="{78912FDF-A77E-4F02-890C-D425A272420E}" destId="{78D91ACF-2216-4A58-BDE3-2F092319A140}" srcOrd="2" destOrd="0" presId="urn:microsoft.com/office/officeart/2008/layout/HalfCircleOrganizationChart"/>
    <dgm:cxn modelId="{7374CB27-6559-4B44-A1BD-00D523E97164}" type="presParOf" srcId="{3091A043-6529-4D81-9758-6ECBF0C7FA8E}" destId="{F16F2F21-1328-4F25-B853-069A8BB3DBCD}" srcOrd="2" destOrd="0" presId="urn:microsoft.com/office/officeart/2008/layout/HalfCircleOrganizationChart"/>
    <dgm:cxn modelId="{C901594C-F64D-4CF0-AC35-5401910BEE8C}" type="presParOf" srcId="{3091A043-6529-4D81-9758-6ECBF0C7FA8E}" destId="{59923C51-1046-486B-989F-C9864283E4E7}" srcOrd="3" destOrd="0" presId="urn:microsoft.com/office/officeart/2008/layout/HalfCircleOrganizationChart"/>
    <dgm:cxn modelId="{FA492046-6D30-4421-91A0-756D01E16D39}" type="presParOf" srcId="{59923C51-1046-486B-989F-C9864283E4E7}" destId="{237BCD89-6F44-4588-A239-69D1259C3F0F}" srcOrd="0" destOrd="0" presId="urn:microsoft.com/office/officeart/2008/layout/HalfCircleOrganizationChart"/>
    <dgm:cxn modelId="{C468E6C6-C0FD-4510-BF54-9414863D5CCC}" type="presParOf" srcId="{237BCD89-6F44-4588-A239-69D1259C3F0F}" destId="{5F23DDED-2627-43AD-915A-1B0B56503A2B}" srcOrd="0" destOrd="0" presId="urn:microsoft.com/office/officeart/2008/layout/HalfCircleOrganizationChart"/>
    <dgm:cxn modelId="{51FA0EBC-FEB9-4557-885D-12CDF0628FDE}" type="presParOf" srcId="{237BCD89-6F44-4588-A239-69D1259C3F0F}" destId="{6C090695-18DE-42C9-A620-9A5FDDA21669}" srcOrd="1" destOrd="0" presId="urn:microsoft.com/office/officeart/2008/layout/HalfCircleOrganizationChart"/>
    <dgm:cxn modelId="{5EE4806C-8D69-4CCF-8B9F-B9FE387CD7C7}" type="presParOf" srcId="{237BCD89-6F44-4588-A239-69D1259C3F0F}" destId="{7180EB2C-E228-470A-B01A-B15645A87BAF}" srcOrd="2" destOrd="0" presId="urn:microsoft.com/office/officeart/2008/layout/HalfCircleOrganizationChart"/>
    <dgm:cxn modelId="{2F20850B-A23C-4AB9-8F7C-26B21F85E20A}" type="presParOf" srcId="{237BCD89-6F44-4588-A239-69D1259C3F0F}" destId="{F0EB58F5-AEFD-40D1-B7A0-5AAD9EC123E4}" srcOrd="3" destOrd="0" presId="urn:microsoft.com/office/officeart/2008/layout/HalfCircleOrganizationChart"/>
    <dgm:cxn modelId="{8FF6F1AF-2AB0-4D6D-8BA4-2611A02FFAEF}" type="presParOf" srcId="{59923C51-1046-486B-989F-C9864283E4E7}" destId="{9DFC9D96-9997-46E8-A64D-23493704E612}" srcOrd="1" destOrd="0" presId="urn:microsoft.com/office/officeart/2008/layout/HalfCircleOrganizationChart"/>
    <dgm:cxn modelId="{DD204FA0-A4AA-424B-99AE-0D606EEEC6C6}" type="presParOf" srcId="{59923C51-1046-486B-989F-C9864283E4E7}" destId="{DD0AB6C0-35E5-4A65-B687-3D3275A5651E}" srcOrd="2" destOrd="0" presId="urn:microsoft.com/office/officeart/2008/layout/HalfCircleOrganizationChart"/>
    <dgm:cxn modelId="{33EBC6C5-1120-4D5C-93F9-44C16C9E73C6}" type="presParOf" srcId="{75E9D236-48C5-4B37-96CD-0E6D0C41D9AF}" destId="{8A6E2C79-B217-4A57-97EB-4F10361351C1}" srcOrd="2" destOrd="0" presId="urn:microsoft.com/office/officeart/2008/layout/HalfCircleOrganizationChart"/>
    <dgm:cxn modelId="{EB87E048-76CC-4546-A680-211F39B0FC89}" type="presParOf" srcId="{5C55CBDA-575B-48C6-9903-FB9604F701C5}" destId="{96B7C824-68C6-4241-A808-30E684971B08}"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F2F21-1328-4F25-B853-069A8BB3DBCD}">
      <dsp:nvSpPr>
        <dsp:cNvPr id="0" name=""/>
        <dsp:cNvSpPr/>
      </dsp:nvSpPr>
      <dsp:spPr>
        <a:xfrm>
          <a:off x="4720431" y="2246113"/>
          <a:ext cx="852828" cy="1872515"/>
        </a:xfrm>
        <a:custGeom>
          <a:avLst/>
          <a:gdLst/>
          <a:ahLst/>
          <a:cxnLst/>
          <a:rect l="0" t="0" r="0" b="0"/>
          <a:pathLst>
            <a:path>
              <a:moveTo>
                <a:pt x="0" y="0"/>
              </a:moveTo>
              <a:lnTo>
                <a:pt x="0" y="1872515"/>
              </a:lnTo>
              <a:lnTo>
                <a:pt x="852828" y="187251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8CF308-A433-45D8-916B-791F492381E2}">
      <dsp:nvSpPr>
        <dsp:cNvPr id="0" name=""/>
        <dsp:cNvSpPr/>
      </dsp:nvSpPr>
      <dsp:spPr>
        <a:xfrm>
          <a:off x="4720431" y="2246113"/>
          <a:ext cx="852828" cy="556192"/>
        </a:xfrm>
        <a:custGeom>
          <a:avLst/>
          <a:gdLst/>
          <a:ahLst/>
          <a:cxnLst/>
          <a:rect l="0" t="0" r="0" b="0"/>
          <a:pathLst>
            <a:path>
              <a:moveTo>
                <a:pt x="0" y="0"/>
              </a:moveTo>
              <a:lnTo>
                <a:pt x="0" y="556192"/>
              </a:lnTo>
              <a:lnTo>
                <a:pt x="852828" y="55619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F76B8D-B633-4814-A0BA-8EB9A423334A}">
      <dsp:nvSpPr>
        <dsp:cNvPr id="0" name=""/>
        <dsp:cNvSpPr/>
      </dsp:nvSpPr>
      <dsp:spPr>
        <a:xfrm>
          <a:off x="3598776" y="929791"/>
          <a:ext cx="1121655" cy="389334"/>
        </a:xfrm>
        <a:custGeom>
          <a:avLst/>
          <a:gdLst/>
          <a:ahLst/>
          <a:cxnLst/>
          <a:rect l="0" t="0" r="0" b="0"/>
          <a:pathLst>
            <a:path>
              <a:moveTo>
                <a:pt x="0" y="0"/>
              </a:moveTo>
              <a:lnTo>
                <a:pt x="0" y="194667"/>
              </a:lnTo>
              <a:lnTo>
                <a:pt x="1121655" y="194667"/>
              </a:lnTo>
              <a:lnTo>
                <a:pt x="1121655" y="38933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626EA-9E8C-4F38-914A-BC74AEC596F0}">
      <dsp:nvSpPr>
        <dsp:cNvPr id="0" name=""/>
        <dsp:cNvSpPr/>
      </dsp:nvSpPr>
      <dsp:spPr>
        <a:xfrm>
          <a:off x="2477121" y="929791"/>
          <a:ext cx="1121655" cy="389334"/>
        </a:xfrm>
        <a:custGeom>
          <a:avLst/>
          <a:gdLst/>
          <a:ahLst/>
          <a:cxnLst/>
          <a:rect l="0" t="0" r="0" b="0"/>
          <a:pathLst>
            <a:path>
              <a:moveTo>
                <a:pt x="1121655" y="0"/>
              </a:moveTo>
              <a:lnTo>
                <a:pt x="1121655" y="194667"/>
              </a:lnTo>
              <a:lnTo>
                <a:pt x="0" y="194667"/>
              </a:lnTo>
              <a:lnTo>
                <a:pt x="0" y="38933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B8BF5C-6633-4C3F-825E-F9184DDFB52E}">
      <dsp:nvSpPr>
        <dsp:cNvPr id="0" name=""/>
        <dsp:cNvSpPr/>
      </dsp:nvSpPr>
      <dsp:spPr>
        <a:xfrm>
          <a:off x="3135282" y="2803"/>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BF69D7-4FE1-4840-9DBC-3610CDBC58E1}">
      <dsp:nvSpPr>
        <dsp:cNvPr id="0" name=""/>
        <dsp:cNvSpPr/>
      </dsp:nvSpPr>
      <dsp:spPr>
        <a:xfrm>
          <a:off x="3135282" y="2803"/>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51C116-A82C-48FD-9FE8-F8B493F8DD8E}">
      <dsp:nvSpPr>
        <dsp:cNvPr id="0" name=""/>
        <dsp:cNvSpPr/>
      </dsp:nvSpPr>
      <dsp:spPr>
        <a:xfrm>
          <a:off x="2671788" y="169661"/>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Çözüm Yöntemleri</a:t>
          </a:r>
        </a:p>
      </dsp:txBody>
      <dsp:txXfrm>
        <a:off x="2671788" y="169661"/>
        <a:ext cx="1853975" cy="593272"/>
      </dsp:txXfrm>
    </dsp:sp>
    <dsp:sp modelId="{9BCC3593-6341-41D8-B737-9CB8EC1EF792}">
      <dsp:nvSpPr>
        <dsp:cNvPr id="0" name=""/>
        <dsp:cNvSpPr/>
      </dsp:nvSpPr>
      <dsp:spPr>
        <a:xfrm>
          <a:off x="2013627" y="1319125"/>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87682-6E07-4FDF-A32E-59E5F86AF78B}">
      <dsp:nvSpPr>
        <dsp:cNvPr id="0" name=""/>
        <dsp:cNvSpPr/>
      </dsp:nvSpPr>
      <dsp:spPr>
        <a:xfrm>
          <a:off x="2013627" y="1319125"/>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FB0BCA-0FDD-4D9E-B8CF-D3EE1FF9D45D}">
      <dsp:nvSpPr>
        <dsp:cNvPr id="0" name=""/>
        <dsp:cNvSpPr/>
      </dsp:nvSpPr>
      <dsp:spPr>
        <a:xfrm>
          <a:off x="1550133" y="1485983"/>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Tartılandırılmış Amaçlar</a:t>
          </a:r>
        </a:p>
      </dsp:txBody>
      <dsp:txXfrm>
        <a:off x="1550133" y="1485983"/>
        <a:ext cx="1853975" cy="593272"/>
      </dsp:txXfrm>
    </dsp:sp>
    <dsp:sp modelId="{43E72DD9-B3EC-4BFF-B1A5-3D822FD04F23}">
      <dsp:nvSpPr>
        <dsp:cNvPr id="0" name=""/>
        <dsp:cNvSpPr/>
      </dsp:nvSpPr>
      <dsp:spPr>
        <a:xfrm>
          <a:off x="4256937" y="1319125"/>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43F2E5-6173-47E7-B213-34F0CB972F72}">
      <dsp:nvSpPr>
        <dsp:cNvPr id="0" name=""/>
        <dsp:cNvSpPr/>
      </dsp:nvSpPr>
      <dsp:spPr>
        <a:xfrm>
          <a:off x="4256937" y="1319125"/>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B3FFD9-E70F-46C7-B148-82D6957C0A3B}">
      <dsp:nvSpPr>
        <dsp:cNvPr id="0" name=""/>
        <dsp:cNvSpPr/>
      </dsp:nvSpPr>
      <dsp:spPr>
        <a:xfrm>
          <a:off x="3793443" y="1485983"/>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Önceliklendirilmiş Amaçlar</a:t>
          </a:r>
        </a:p>
      </dsp:txBody>
      <dsp:txXfrm>
        <a:off x="3793443" y="1485983"/>
        <a:ext cx="1853975" cy="593272"/>
      </dsp:txXfrm>
    </dsp:sp>
    <dsp:sp modelId="{9D06586A-3266-46D2-B98F-483A9B66F45C}">
      <dsp:nvSpPr>
        <dsp:cNvPr id="0" name=""/>
        <dsp:cNvSpPr/>
      </dsp:nvSpPr>
      <dsp:spPr>
        <a:xfrm>
          <a:off x="5462021" y="2635448"/>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C5C7E1-6712-493F-8908-7FB095DEA983}">
      <dsp:nvSpPr>
        <dsp:cNvPr id="0" name=""/>
        <dsp:cNvSpPr/>
      </dsp:nvSpPr>
      <dsp:spPr>
        <a:xfrm>
          <a:off x="5462021" y="2635448"/>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6F3E1C-AEF0-4F4F-8996-BD4CD61CECC9}">
      <dsp:nvSpPr>
        <dsp:cNvPr id="0" name=""/>
        <dsp:cNvSpPr/>
      </dsp:nvSpPr>
      <dsp:spPr>
        <a:xfrm>
          <a:off x="4998527" y="2802306"/>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Kolon Düşürme</a:t>
          </a:r>
        </a:p>
      </dsp:txBody>
      <dsp:txXfrm>
        <a:off x="4998527" y="2802306"/>
        <a:ext cx="1853975" cy="593272"/>
      </dsp:txXfrm>
    </dsp:sp>
    <dsp:sp modelId="{6C090695-18DE-42C9-A620-9A5FDDA21669}">
      <dsp:nvSpPr>
        <dsp:cNvPr id="0" name=""/>
        <dsp:cNvSpPr/>
      </dsp:nvSpPr>
      <dsp:spPr>
        <a:xfrm>
          <a:off x="5462021" y="3951770"/>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80EB2C-E228-470A-B01A-B15645A87BAF}">
      <dsp:nvSpPr>
        <dsp:cNvPr id="0" name=""/>
        <dsp:cNvSpPr/>
      </dsp:nvSpPr>
      <dsp:spPr>
        <a:xfrm>
          <a:off x="5462021" y="3951770"/>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23DDED-2627-43AD-915A-1B0B56503A2B}">
      <dsp:nvSpPr>
        <dsp:cNvPr id="0" name=""/>
        <dsp:cNvSpPr/>
      </dsp:nvSpPr>
      <dsp:spPr>
        <a:xfrm>
          <a:off x="4998527" y="4118628"/>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Ayrık Amaç Fonksiyonları</a:t>
          </a:r>
        </a:p>
      </dsp:txBody>
      <dsp:txXfrm>
        <a:off x="4998527" y="4118628"/>
        <a:ext cx="1853975" cy="593272"/>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2023-06-11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2023-06-11</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2023-06-11</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2023-06-11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2023-06-11</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2023-06-11</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2023-06-11</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2" name="Metin kutusu 1">
            <a:extLst>
              <a:ext uri="{FF2B5EF4-FFF2-40B4-BE49-F238E27FC236}">
                <a16:creationId xmlns:a16="http://schemas.microsoft.com/office/drawing/2014/main" id="{B40808B3-713A-DD36-BAC7-9669B437D1F9}"/>
              </a:ext>
            </a:extLst>
          </p:cNvPr>
          <p:cNvSpPr txBox="1"/>
          <p:nvPr userDrawn="1"/>
        </p:nvSpPr>
        <p:spPr>
          <a:xfrm rot="16200000">
            <a:off x="8227050" y="5867251"/>
            <a:ext cx="1487908" cy="276999"/>
          </a:xfrm>
          <a:prstGeom prst="rect">
            <a:avLst/>
          </a:prstGeom>
          <a:noFill/>
        </p:spPr>
        <p:txBody>
          <a:bodyPr wrap="none" rtlCol="0">
            <a:spAutoFit/>
          </a:bodyPr>
          <a:lstStyle/>
          <a:p>
            <a:r>
              <a:rPr lang="tr-TR" sz="1200">
                <a:solidFill>
                  <a:schemeClr val="tx1">
                    <a:lumMod val="50000"/>
                    <a:lumOff val="50000"/>
                  </a:schemeClr>
                </a:solidFill>
                <a:latin typeface="Lucida Handwriting" panose="03010101010101010101" pitchFamily="66" charset="0"/>
              </a:rPr>
              <a:t>Hocaoğlu, M. F.</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2023-06-11</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2023-06-11</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660.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hyperlink" Target="ozvektor.xlsx" TargetMode="External"/><Relationship Id="rId2" Type="http://schemas.openxmlformats.org/officeDocument/2006/relationships/image" Target="../media/image880.png"/><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177328" y="2164796"/>
            <a:ext cx="5832648" cy="1768260"/>
          </a:xfrm>
        </p:spPr>
        <p:txBody>
          <a:bodyPr/>
          <a:lstStyle/>
          <a:p>
            <a:r>
              <a:rPr lang="tr-TR" altLang="ko-KR">
                <a:solidFill>
                  <a:srgbClr val="EA6131"/>
                </a:solidFill>
              </a:rPr>
              <a:t>A</a:t>
            </a:r>
            <a:r>
              <a:rPr lang="tr-TR" altLang="ko-KR"/>
              <a:t>maç </a:t>
            </a:r>
            <a:r>
              <a:rPr lang="tr-TR" altLang="ko-KR">
                <a:solidFill>
                  <a:srgbClr val="EA6131"/>
                </a:solidFill>
              </a:rPr>
              <a:t>P</a:t>
            </a:r>
            <a:r>
              <a:rPr lang="tr-TR" altLang="ko-KR"/>
              <a:t>rogramlama</a:t>
            </a:r>
            <a:endParaRPr lang="ko-KR" altLang="en-US" b="1" dirty="0"/>
          </a:p>
        </p:txBody>
      </p:sp>
      <p:sp>
        <p:nvSpPr>
          <p:cNvPr id="18" name="직사각형 17"/>
          <p:cNvSpPr/>
          <p:nvPr/>
        </p:nvSpPr>
        <p:spPr>
          <a:xfrm>
            <a:off x="1177328" y="3892986"/>
            <a:ext cx="4258768" cy="2462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tr-TR" altLang="ko-KR" sz="1000">
                <a:solidFill>
                  <a:schemeClr val="bg1">
                    <a:lumMod val="50000"/>
                  </a:schemeClr>
                </a:solidFill>
                <a:latin typeface="+mj-lt"/>
                <a:ea typeface="맑은 고딕" pitchFamily="50" charset="-127"/>
                <a:cs typeface="굴림" pitchFamily="50" charset="-127"/>
              </a:rPr>
              <a:t>Kısıtların gevşetilmesi, bir hedefe ulaşmanın optimum yolu</a:t>
            </a:r>
            <a:endParaRPr kumimoji="1" lang="en-US" altLang="ko-KR" sz="1000" dirty="0">
              <a:solidFill>
                <a:schemeClr val="bg1">
                  <a:lumMod val="50000"/>
                </a:schemeClr>
              </a:solidFill>
              <a:latin typeface="+mj-lt"/>
              <a:ea typeface="맑은 고딕" pitchFamily="50" charset="-127"/>
              <a:cs typeface="굴림" pitchFamily="50" charset="-127"/>
            </a:endParaRPr>
          </a:p>
        </p:txBody>
      </p:sp>
      <p:grpSp>
        <p:nvGrpSpPr>
          <p:cNvPr id="29" name="그룹 28"/>
          <p:cNvGrpSpPr/>
          <p:nvPr/>
        </p:nvGrpSpPr>
        <p:grpSpPr>
          <a:xfrm>
            <a:off x="3904200" y="6166383"/>
            <a:ext cx="1335600" cy="338400"/>
            <a:chOff x="5427663" y="6166383"/>
            <a:chExt cx="1335600" cy="338400"/>
          </a:xfrm>
        </p:grpSpPr>
        <p:sp>
          <p:nvSpPr>
            <p:cNvPr id="30" name="AutoShape 3"/>
            <p:cNvSpPr>
              <a:spLocks noChangeAspect="1" noChangeArrowheads="1" noTextEdit="1"/>
            </p:cNvSpPr>
            <p:nvPr/>
          </p:nvSpPr>
          <p:spPr bwMode="auto">
            <a:xfrm>
              <a:off x="5429245" y="6166383"/>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5"/>
            <p:cNvSpPr>
              <a:spLocks/>
            </p:cNvSpPr>
            <p:nvPr/>
          </p:nvSpPr>
          <p:spPr bwMode="auto">
            <a:xfrm>
              <a:off x="5628635" y="6341793"/>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2" name="Freeform 6"/>
            <p:cNvSpPr>
              <a:spLocks/>
            </p:cNvSpPr>
            <p:nvPr/>
          </p:nvSpPr>
          <p:spPr bwMode="auto">
            <a:xfrm>
              <a:off x="5726748" y="6334031"/>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noEditPoints="1"/>
            </p:cNvSpPr>
            <p:nvPr/>
          </p:nvSpPr>
          <p:spPr bwMode="auto">
            <a:xfrm>
              <a:off x="5771057" y="6337135"/>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noEditPoints="1"/>
            </p:cNvSpPr>
            <p:nvPr/>
          </p:nvSpPr>
          <p:spPr bwMode="auto">
            <a:xfrm>
              <a:off x="5813784" y="6334031"/>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5" name="Freeform 9"/>
            <p:cNvSpPr>
              <a:spLocks noEditPoints="1"/>
            </p:cNvSpPr>
            <p:nvPr/>
          </p:nvSpPr>
          <p:spPr bwMode="auto">
            <a:xfrm>
              <a:off x="5916644" y="6374390"/>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6" name="Freeform 10"/>
            <p:cNvSpPr>
              <a:spLocks/>
            </p:cNvSpPr>
            <p:nvPr/>
          </p:nvSpPr>
          <p:spPr bwMode="auto">
            <a:xfrm>
              <a:off x="6063814" y="6343344"/>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7" name="Freeform 11"/>
            <p:cNvSpPr>
              <a:spLocks noEditPoints="1"/>
            </p:cNvSpPr>
            <p:nvPr/>
          </p:nvSpPr>
          <p:spPr bwMode="auto">
            <a:xfrm>
              <a:off x="6217312" y="6375943"/>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8" name="Freeform 12"/>
            <p:cNvSpPr>
              <a:spLocks/>
            </p:cNvSpPr>
            <p:nvPr/>
          </p:nvSpPr>
          <p:spPr bwMode="auto">
            <a:xfrm>
              <a:off x="6313843" y="6375943"/>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9" name="Freeform 13"/>
            <p:cNvSpPr>
              <a:spLocks noEditPoints="1"/>
            </p:cNvSpPr>
            <p:nvPr/>
          </p:nvSpPr>
          <p:spPr bwMode="auto">
            <a:xfrm>
              <a:off x="6467342" y="6334031"/>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0" name="Freeform 14"/>
            <p:cNvSpPr>
              <a:spLocks noEditPoints="1"/>
            </p:cNvSpPr>
            <p:nvPr/>
          </p:nvSpPr>
          <p:spPr bwMode="auto">
            <a:xfrm>
              <a:off x="6555960" y="6375943"/>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1" name="Freeform 15"/>
            <p:cNvSpPr>
              <a:spLocks/>
            </p:cNvSpPr>
            <p:nvPr/>
          </p:nvSpPr>
          <p:spPr bwMode="auto">
            <a:xfrm>
              <a:off x="6654072" y="6375943"/>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2" name="Freeform 16"/>
            <p:cNvSpPr>
              <a:spLocks/>
            </p:cNvSpPr>
            <p:nvPr/>
          </p:nvSpPr>
          <p:spPr bwMode="auto">
            <a:xfrm>
              <a:off x="6701546" y="6375943"/>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3" name="Freeform 17"/>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8"/>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19"/>
            <p:cNvSpPr>
              <a:spLocks/>
            </p:cNvSpPr>
            <p:nvPr/>
          </p:nvSpPr>
          <p:spPr bwMode="auto">
            <a:xfrm>
              <a:off x="5427663" y="6259521"/>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20"/>
            <p:cNvSpPr>
              <a:spLocks/>
            </p:cNvSpPr>
            <p:nvPr/>
          </p:nvSpPr>
          <p:spPr bwMode="auto">
            <a:xfrm>
              <a:off x="5432410" y="6349554"/>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21"/>
            <p:cNvSpPr>
              <a:spLocks/>
            </p:cNvSpPr>
            <p:nvPr/>
          </p:nvSpPr>
          <p:spPr bwMode="auto">
            <a:xfrm>
              <a:off x="5582745" y="6166383"/>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pic>
        <p:nvPicPr>
          <p:cNvPr id="3" name="Resim 2">
            <a:extLst>
              <a:ext uri="{FF2B5EF4-FFF2-40B4-BE49-F238E27FC236}">
                <a16:creationId xmlns:a16="http://schemas.microsoft.com/office/drawing/2014/main" id="{A8C32CBE-C778-5C6A-E929-BFC5C4A46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1227" y="3483411"/>
            <a:ext cx="1048749" cy="104874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İçerik Yer Tutucusu 4">
            <a:extLst>
              <a:ext uri="{FF2B5EF4-FFF2-40B4-BE49-F238E27FC236}">
                <a16:creationId xmlns:a16="http://schemas.microsoft.com/office/drawing/2014/main" id="{14973911-120B-E06B-61E6-634437045BAC}"/>
              </a:ext>
            </a:extLst>
          </p:cNvPr>
          <p:cNvGraphicFramePr>
            <a:graphicFrameLocks noGrp="1"/>
          </p:cNvGraphicFramePr>
          <p:nvPr>
            <p:ph idx="1"/>
            <p:extLst>
              <p:ext uri="{D42A27DB-BD31-4B8C-83A1-F6EECF244321}">
                <p14:modId xmlns:p14="http://schemas.microsoft.com/office/powerpoint/2010/main" val="478064082"/>
              </p:ext>
            </p:extLst>
          </p:nvPr>
        </p:nvGraphicFramePr>
        <p:xfrm>
          <a:off x="395288" y="1484313"/>
          <a:ext cx="8402637" cy="4881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Başlık 2">
            <a:extLst>
              <a:ext uri="{FF2B5EF4-FFF2-40B4-BE49-F238E27FC236}">
                <a16:creationId xmlns:a16="http://schemas.microsoft.com/office/drawing/2014/main" id="{8AF711B7-2FB2-21EB-72E8-CD776C06C98D}"/>
              </a:ext>
            </a:extLst>
          </p:cNvPr>
          <p:cNvSpPr>
            <a:spLocks noGrp="1"/>
          </p:cNvSpPr>
          <p:nvPr>
            <p:ph type="title"/>
          </p:nvPr>
        </p:nvSpPr>
        <p:spPr/>
        <p:txBody>
          <a:bodyPr/>
          <a:lstStyle/>
          <a:p>
            <a:r>
              <a:rPr lang="tr-TR"/>
              <a:t>Amaç Programlama Çözüm Yaklaşımları</a:t>
            </a:r>
          </a:p>
        </p:txBody>
      </p:sp>
    </p:spTree>
    <p:extLst>
      <p:ext uri="{BB962C8B-B14F-4D97-AF65-F5344CB8AC3E}">
        <p14:creationId xmlns:p14="http://schemas.microsoft.com/office/powerpoint/2010/main" val="1768734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B493073-70F6-7921-DD33-79ECF98FFE65}"/>
              </a:ext>
            </a:extLst>
          </p:cNvPr>
          <p:cNvSpPr>
            <a:spLocks noGrp="1"/>
          </p:cNvSpPr>
          <p:nvPr>
            <p:ph idx="1"/>
          </p:nvPr>
        </p:nvSpPr>
        <p:spPr/>
        <p:txBody>
          <a:bodyPr/>
          <a:lstStyle/>
          <a:p>
            <a:pPr>
              <a:buFont typeface="Arial" panose="020B0604020202020204" pitchFamily="34" charset="0"/>
              <a:buChar char="•"/>
            </a:pPr>
            <a:r>
              <a:rPr lang="tr-TR">
                <a:effectLst/>
              </a:rPr>
              <a:t>A: Tartılandırılmış Amaçlar </a:t>
            </a:r>
          </a:p>
          <a:p>
            <a:pPr>
              <a:lnSpc>
                <a:spcPct val="100000"/>
              </a:lnSpc>
            </a:pPr>
            <a:r>
              <a:rPr lang="tr-TR">
                <a:effectLst/>
              </a:rPr>
              <a:t>Yöntem her bir amacı tartılandırarak bir toplam amaç fonksiyonu olarak ifade eder. </a:t>
            </a:r>
          </a:p>
          <a:p>
            <a:pPr>
              <a:lnSpc>
                <a:spcPct val="100000"/>
              </a:lnSpc>
            </a:pPr>
            <a:r>
              <a:rPr lang="tr-TR">
                <a:effectLst/>
              </a:rPr>
              <a:t>Amaç programlama durumunda yöntem, her bir amaç için minimize edilecek sapmayı, tartılandırılmış toplam bir sapma amaç fonksiyonu olarak tanımlar ve bu toplam sapma fonkisyonunu minimize eder. </a:t>
            </a:r>
          </a:p>
          <a:p>
            <a:pPr>
              <a:lnSpc>
                <a:spcPct val="100000"/>
              </a:lnSpc>
            </a:pPr>
            <a:endParaRPr lang="tr-TR"/>
          </a:p>
          <a:p>
            <a:pPr>
              <a:buFont typeface="Arial" panose="020B0604020202020204" pitchFamily="34" charset="0"/>
              <a:buChar char="•"/>
            </a:pPr>
            <a:r>
              <a:rPr lang="tr-TR">
                <a:effectLst/>
              </a:rPr>
              <a:t>B: Önceliklendirilmiş Çoklu-Amaç Çözümü</a:t>
            </a:r>
          </a:p>
          <a:p>
            <a:r>
              <a:rPr lang="tr-TR">
                <a:effectLst/>
              </a:rPr>
              <a:t>Yöntem tüm amaçları öncelik sırasına göre sıralar ve tüm amaç fonksiyonlarını içeren çoklu simpleks yöntemiyle çözer. Çözüme en önemli amaç denkleminden başlanır ve en düşük öneme sahip amaç fonksiyonuna göre çözülerek çözüm tamamlanır. Problemin her bir amaç için çözümünde, önceki daha önemli amaçların daha kötü bir çözüme doğru gitmesi engellenir. Bu, ikinci veya üçüncü derece bir amaç için çözüm yürütülürken, çözüme girecek değişkenin seçiminde, değişkenin önceki daha önemli amaçları daha kötü bir amaç değerine ulaştırmıyor olmadığından emin olunması gerektiğini ifade eder. </a:t>
            </a:r>
          </a:p>
          <a:p>
            <a:br>
              <a:rPr lang="tr-TR">
                <a:effectLst/>
              </a:rPr>
            </a:br>
            <a:endParaRPr lang="tr-TR"/>
          </a:p>
        </p:txBody>
      </p:sp>
      <p:sp>
        <p:nvSpPr>
          <p:cNvPr id="3" name="Başlık 2">
            <a:extLst>
              <a:ext uri="{FF2B5EF4-FFF2-40B4-BE49-F238E27FC236}">
                <a16:creationId xmlns:a16="http://schemas.microsoft.com/office/drawing/2014/main" id="{E1757A24-B094-2986-8188-771905A08A12}"/>
              </a:ext>
            </a:extLst>
          </p:cNvPr>
          <p:cNvSpPr>
            <a:spLocks noGrp="1"/>
          </p:cNvSpPr>
          <p:nvPr>
            <p:ph type="title"/>
          </p:nvPr>
        </p:nvSpPr>
        <p:spPr/>
        <p:txBody>
          <a:bodyPr/>
          <a:lstStyle/>
          <a:p>
            <a:r>
              <a:rPr lang="tr-TR"/>
              <a:t>Çözüm Yaklaşımları</a:t>
            </a:r>
          </a:p>
        </p:txBody>
      </p:sp>
    </p:spTree>
    <p:extLst>
      <p:ext uri="{BB962C8B-B14F-4D97-AF65-F5344CB8AC3E}">
        <p14:creationId xmlns:p14="http://schemas.microsoft.com/office/powerpoint/2010/main" val="188887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391A4F9-2B7C-9CE7-48C6-F99CBAD80F09}"/>
              </a:ext>
            </a:extLst>
          </p:cNvPr>
          <p:cNvSpPr>
            <a:spLocks noGrp="1"/>
          </p:cNvSpPr>
          <p:nvPr>
            <p:ph idx="1"/>
          </p:nvPr>
        </p:nvSpPr>
        <p:spPr/>
        <p:txBody>
          <a:bodyPr>
            <a:normAutofit/>
          </a:bodyPr>
          <a:lstStyle/>
          <a:p>
            <a:pPr>
              <a:buFont typeface="Arial" panose="020B0604020202020204" pitchFamily="34" charset="0"/>
              <a:buChar char="•"/>
            </a:pPr>
            <a:r>
              <a:rPr lang="tr-TR">
                <a:effectLst/>
              </a:rPr>
              <a:t>C: Amaçların sıralı kısıtlandırılarak optimizasyonu </a:t>
            </a:r>
          </a:p>
          <a:p>
            <a:r>
              <a:rPr lang="tr-TR">
                <a:effectLst/>
              </a:rPr>
              <a:t>Amaçların sıralı olarak sağlanması ve bir amacın optimum değerinin, bir sonraki amacın optimum değerinin araştırılmasında, muhafazası sağlanır. Bir amacın optimiza edilmesinde, optimum değeri hesaplanmış önceki amaçların değerleri kısıtlayıcı olarak modelde yeralır. Bu, her bir çözüm adımında çözümü sağlanan her bir amaç probleme kısıt olarak eklenerek, sağlanır. Çözüm son amaç sağlanıncaya kadar tekrarlanır. </a:t>
            </a:r>
          </a:p>
          <a:p>
            <a:endParaRPr lang="tr-TR"/>
          </a:p>
          <a:p>
            <a:pPr>
              <a:buFont typeface="Arial" panose="020B0604020202020204" pitchFamily="34" charset="0"/>
              <a:buChar char="•"/>
            </a:pPr>
            <a:r>
              <a:rPr lang="tr-TR">
                <a:effectLst/>
              </a:rPr>
              <a:t>C1: Amaçların (Sapmaların) Sıralı Optimum Tablo Modeli Kullanılarak Optimizasyonu</a:t>
            </a:r>
          </a:p>
          <a:p>
            <a:pPr>
              <a:lnSpc>
                <a:spcPct val="100000"/>
              </a:lnSpc>
            </a:pPr>
            <a:r>
              <a:rPr lang="tr-TR">
                <a:effectLst/>
              </a:rPr>
              <a:t>Her bir amaç için çözüm yürütüldükten sonra elde edilen optimum çözüm tablosunda bir doğrusal model kurulur. Elde edilen doğrusal modele bir sonraki amaç amaç fonksiyonu olarak tanımlanır ve model çözülür. Son amaç sağlanıncaya kadar çözüm tekrarlanır. </a:t>
            </a:r>
          </a:p>
          <a:p>
            <a:pPr>
              <a:lnSpc>
                <a:spcPct val="100000"/>
              </a:lnSpc>
            </a:pPr>
            <a:br>
              <a:rPr lang="tr-TR">
                <a:effectLst/>
              </a:rPr>
            </a:br>
            <a:endParaRPr lang="tr-TR">
              <a:effectLst/>
            </a:endParaRPr>
          </a:p>
          <a:p>
            <a:pPr>
              <a:lnSpc>
                <a:spcPct val="100000"/>
              </a:lnSpc>
              <a:buFont typeface="Arial" panose="020B0604020202020204" pitchFamily="34" charset="0"/>
              <a:buChar char="•"/>
            </a:pPr>
            <a:r>
              <a:rPr lang="tr-TR">
                <a:effectLst/>
              </a:rPr>
              <a:t>C2: Optimum Çözüm Tablosuna Kısıt Ekleme</a:t>
            </a:r>
          </a:p>
          <a:p>
            <a:pPr>
              <a:lnSpc>
                <a:spcPct val="100000"/>
              </a:lnSpc>
            </a:pPr>
            <a:r>
              <a:rPr lang="tr-TR">
                <a:effectLst/>
              </a:rPr>
              <a:t>Her bir amaç için çözüm yürütüldükten sonra elde edilen optimum çözüm tablosuna elde edilen amaç fonksiyonu kısıt olarak eklenir. Kısıt eklenen simpleks tablosu için amaç denklemi optimize edilecek bir sonraki amaç olarak belirlenir. Çözüm tüm amaçlar sağlanıncaya kadar devam ettirilir.</a:t>
            </a:r>
            <a:endParaRPr lang="tr-TR"/>
          </a:p>
        </p:txBody>
      </p:sp>
      <p:sp>
        <p:nvSpPr>
          <p:cNvPr id="3" name="Başlık 2">
            <a:extLst>
              <a:ext uri="{FF2B5EF4-FFF2-40B4-BE49-F238E27FC236}">
                <a16:creationId xmlns:a16="http://schemas.microsoft.com/office/drawing/2014/main" id="{E97DB471-FE69-271D-9B2E-01EC75588F16}"/>
              </a:ext>
            </a:extLst>
          </p:cNvPr>
          <p:cNvSpPr>
            <a:spLocks noGrp="1"/>
          </p:cNvSpPr>
          <p:nvPr>
            <p:ph type="title"/>
          </p:nvPr>
        </p:nvSpPr>
        <p:spPr/>
        <p:txBody>
          <a:bodyPr/>
          <a:lstStyle/>
          <a:p>
            <a:r>
              <a:rPr lang="tr-TR"/>
              <a:t>Çözüm Yaklaşımları</a:t>
            </a:r>
          </a:p>
        </p:txBody>
      </p:sp>
    </p:spTree>
    <p:extLst>
      <p:ext uri="{BB962C8B-B14F-4D97-AF65-F5344CB8AC3E}">
        <p14:creationId xmlns:p14="http://schemas.microsoft.com/office/powerpoint/2010/main" val="3013022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B3ED2E7B-39C5-1EC3-D970-5FB94B62B0C9}"/>
                  </a:ext>
                </a:extLst>
              </p:cNvPr>
              <p:cNvSpPr>
                <a:spLocks noGrp="1"/>
              </p:cNvSpPr>
              <p:nvPr>
                <p:ph idx="1"/>
              </p:nvPr>
            </p:nvSpPr>
            <p:spPr/>
            <p:txBody>
              <a:bodyPr>
                <a:normAutofit/>
              </a:bodyPr>
              <a:lstStyle/>
              <a:p>
                <a:pPr>
                  <a:buFont typeface="Arial" panose="020B0604020202020204" pitchFamily="34" charset="0"/>
                  <a:buChar char="•"/>
                </a:pPr>
                <a:r>
                  <a:rPr lang="tr-TR">
                    <a:effectLst/>
                  </a:rPr>
                  <a:t>Madde B ve C'de ele alınan modelleme ve çözüm yaklaşımları Önleyici Amaç Programlama (Preemptive Goal Programming) olarak tanımlanır ve aynı amaca hizmet ederler. </a:t>
                </a:r>
              </a:p>
              <a:p>
                <a:pPr>
                  <a:buFont typeface="Arial" panose="020B0604020202020204" pitchFamily="34" charset="0"/>
                  <a:buChar char="•"/>
                </a:pPr>
                <a:r>
                  <a:rPr lang="tr-TR">
                    <a:effectLst/>
                  </a:rPr>
                  <a:t>Farklılık problemin çözümündedir. Fakat pratik uygulama açısından C1 sıralanan ve aynı sırayı paylaşan birden fazla amacın olduğu durumlarda daha pratik bir çözüm yaklaşımıdır. Örnek olarak, d1, d2, d3 ve d4 amaçları olsun. d1 en yüksek önceliğe, d2 ikinci derece önceliğe ve d3 ve d4 birlikte üçüncü derece önceliğe sahip amaçlar olsun ve tüm amaçlar bir sapmayı ifade ettiği için minimize ediliyor olsunlar. </a:t>
                </a:r>
              </a:p>
              <a:p>
                <a:pPr>
                  <a:buFont typeface="Arial" panose="020B0604020202020204" pitchFamily="34" charset="0"/>
                  <a:buChar char="•"/>
                </a:pPr>
                <a:r>
                  <a:rPr lang="tr-TR">
                    <a:effectLst/>
                  </a:rPr>
                  <a:t>Çözüm sıralaması aşağıdaki gibi uygulanır;</a:t>
                </a:r>
              </a:p>
              <a:p>
                <a:pPr>
                  <a:buFont typeface="Arial" panose="020B0604020202020204" pitchFamily="34" charset="0"/>
                  <a:buChar char="•"/>
                </a:pPr>
                <a:endParaRPr lang="tr-TR"/>
              </a:p>
              <a:p>
                <a:pPr marL="0" indent="0">
                  <a:lnSpc>
                    <a:spcPct val="150000"/>
                  </a:lnSpc>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1</m:t>
                          </m:r>
                        </m:sub>
                      </m:sSub>
                    </m:oMath>
                  </m:oMathPara>
                </a14:m>
                <a:endParaRPr lang="tr-TR"/>
              </a:p>
              <a:p>
                <a:pPr marL="0" indent="0">
                  <a:lnSpc>
                    <a:spcPct val="150000"/>
                  </a:lnSpc>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2</m:t>
                          </m:r>
                        </m:sub>
                      </m:sSub>
                    </m:oMath>
                  </m:oMathPara>
                </a14:m>
                <a:endParaRPr lang="tr-TR"/>
              </a:p>
              <a:p>
                <a:pPr marL="0" indent="0">
                  <a:lnSpc>
                    <a:spcPct val="150000"/>
                  </a:lnSpc>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4</m:t>
                          </m:r>
                        </m:sub>
                      </m:sSub>
                    </m:oMath>
                  </m:oMathPara>
                </a14:m>
                <a:endParaRPr lang="tr-TR"/>
              </a:p>
              <a:p>
                <a:pPr marL="285750" indent="-285750">
                  <a:lnSpc>
                    <a:spcPct val="150000"/>
                  </a:lnSpc>
                  <a:buFont typeface="Arial" panose="020B0604020202020204" pitchFamily="34" charset="0"/>
                  <a:buChar char="•"/>
                </a:pPr>
                <a:r>
                  <a:rPr lang="tr-TR">
                    <a:effectLst/>
                  </a:rPr>
                  <a:t>Her bir amaç fonksiyon değeri sıralı olarak elde edildikten sonra, bir sonraki amaç için kısıt olarak girer. Zi amaç değeri ai hesaplanmış olduğunu varsayacak olursak, Min Z2 modeli için (Z1) d1=a1 kısıtı eklenir. Min Z3 modeli için (Z1) d1=a1 ve (Z2) d2=a2 kısıtı eklenir. </a:t>
                </a:r>
                <a:endParaRPr lang="tr-T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B3ED2E7B-39C5-1EC3-D970-5FB94B62B0C9}"/>
                  </a:ext>
                </a:extLst>
              </p:cNvPr>
              <p:cNvSpPr>
                <a:spLocks noGrp="1" noRot="1" noChangeAspect="1" noMove="1" noResize="1" noEditPoints="1" noAdjustHandles="1" noChangeArrowheads="1" noChangeShapeType="1" noTextEdit="1"/>
              </p:cNvSpPr>
              <p:nvPr>
                <p:ph idx="1"/>
              </p:nvPr>
            </p:nvSpPr>
            <p:spPr>
              <a:blipFill>
                <a:blip r:embed="rId2"/>
                <a:stretch>
                  <a:fillRect l="-290" t="-375" r="-21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89404DA-C406-9562-7F55-5C4443E291EF}"/>
              </a:ext>
            </a:extLst>
          </p:cNvPr>
          <p:cNvSpPr>
            <a:spLocks noGrp="1"/>
          </p:cNvSpPr>
          <p:nvPr>
            <p:ph type="title"/>
          </p:nvPr>
        </p:nvSpPr>
        <p:spPr/>
        <p:txBody>
          <a:bodyPr/>
          <a:lstStyle/>
          <a:p>
            <a:r>
              <a:rPr lang="tr-TR"/>
              <a:t>Çözüm Yaklaşımları</a:t>
            </a:r>
          </a:p>
        </p:txBody>
      </p:sp>
    </p:spTree>
    <p:extLst>
      <p:ext uri="{BB962C8B-B14F-4D97-AF65-F5344CB8AC3E}">
        <p14:creationId xmlns:p14="http://schemas.microsoft.com/office/powerpoint/2010/main" val="1791817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4BF0BA61-4EFD-B20C-1598-9E5F286412FD}"/>
              </a:ext>
            </a:extLst>
          </p:cNvPr>
          <p:cNvSpPr>
            <a:spLocks noGrp="1"/>
          </p:cNvSpPr>
          <p:nvPr>
            <p:ph type="ctrTitle"/>
          </p:nvPr>
        </p:nvSpPr>
        <p:spPr/>
        <p:txBody>
          <a:bodyPr/>
          <a:lstStyle/>
          <a:p>
            <a:r>
              <a:rPr lang="tr-TR">
                <a:solidFill>
                  <a:srgbClr val="EA6131"/>
                </a:solidFill>
              </a:rPr>
              <a:t>A</a:t>
            </a:r>
            <a:r>
              <a:rPr lang="tr-TR"/>
              <a:t>çıklayıcı </a:t>
            </a:r>
            <a:r>
              <a:rPr lang="tr-TR">
                <a:solidFill>
                  <a:srgbClr val="EA6131"/>
                </a:solidFill>
              </a:rPr>
              <a:t>Ö</a:t>
            </a:r>
            <a:r>
              <a:rPr lang="tr-TR"/>
              <a:t>rnek</a:t>
            </a:r>
          </a:p>
        </p:txBody>
      </p:sp>
    </p:spTree>
    <p:extLst>
      <p:ext uri="{BB962C8B-B14F-4D97-AF65-F5344CB8AC3E}">
        <p14:creationId xmlns:p14="http://schemas.microsoft.com/office/powerpoint/2010/main" val="1624212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21CFF24-BFD7-CCF1-278F-5A93B0F9AF4A}"/>
              </a:ext>
            </a:extLst>
          </p:cNvPr>
          <p:cNvSpPr>
            <a:spLocks noGrp="1"/>
          </p:cNvSpPr>
          <p:nvPr>
            <p:ph idx="1"/>
          </p:nvPr>
        </p:nvSpPr>
        <p:spPr/>
        <p:txBody>
          <a:bodyPr/>
          <a:lstStyle/>
          <a:p>
            <a:pPr>
              <a:buFont typeface="Arial" panose="020B0604020202020204" pitchFamily="34" charset="0"/>
              <a:buChar char="•"/>
            </a:pPr>
            <a:r>
              <a:rPr lang="tr-TR"/>
              <a:t>Bir reklam firmasının toplam 10 çalışanı vardır. Yeni bir ürünün reklam işini almıştır. Reklam kanalı olarak radyo ve televizyon bulunmaktadır. Tabloda her bir reklam kanalından ulaşılabilecek potansiyel müşteri sayısı, her bir kaynağın maliyeti ve gerekli personel sayısı verilmiştir. Kurallar gereği radyoda 6 dakikadan daha uzun reklam yapılamamaktadır. Yapılan reklam planlamasında en az 45 milyon potansiyel müşteriye ulaşılması istenmektedir ve 100 bin TL'lik bir bütçe sınırı vardır. </a:t>
            </a:r>
          </a:p>
          <a:p>
            <a:pPr>
              <a:buFont typeface="Arial" panose="020B0604020202020204" pitchFamily="34" charset="0"/>
              <a:buChar char="•"/>
            </a:pPr>
            <a:endParaRPr lang="tr-TR"/>
          </a:p>
          <a:p>
            <a:pPr>
              <a:buFont typeface="Arial" panose="020B0604020202020204" pitchFamily="34" charset="0"/>
              <a:buChar char="•"/>
            </a:pPr>
            <a:r>
              <a:rPr lang="tr-TR"/>
              <a:t>Amaç bütçede ve hedef kitleye ulaşım konusunda bazı şüpheler vardır. Bu iki şartın tam anlamıyla sağlanıp sağlanamayacağı bilinmemektedir. </a:t>
            </a:r>
          </a:p>
          <a:p>
            <a:pPr>
              <a:buFont typeface="Arial" panose="020B0604020202020204" pitchFamily="34" charset="0"/>
              <a:buChar char="•"/>
            </a:pPr>
            <a:endParaRPr lang="tr-TR"/>
          </a:p>
          <a:p>
            <a:pPr>
              <a:buFont typeface="Arial" panose="020B0604020202020204" pitchFamily="34" charset="0"/>
              <a:buChar char="•"/>
            </a:pPr>
            <a:r>
              <a:rPr lang="tr-TR"/>
              <a:t>Radyo ve televizyona kaç dakikalık reklam verilmelidir ?</a:t>
            </a:r>
          </a:p>
          <a:p>
            <a:endParaRPr lang="tr-TR"/>
          </a:p>
        </p:txBody>
      </p:sp>
      <p:sp>
        <p:nvSpPr>
          <p:cNvPr id="3" name="Başlık 2">
            <a:extLst>
              <a:ext uri="{FF2B5EF4-FFF2-40B4-BE49-F238E27FC236}">
                <a16:creationId xmlns:a16="http://schemas.microsoft.com/office/drawing/2014/main" id="{25295083-0C1D-DEDC-081C-429495B1E812}"/>
              </a:ext>
            </a:extLst>
          </p:cNvPr>
          <p:cNvSpPr>
            <a:spLocks noGrp="1"/>
          </p:cNvSpPr>
          <p:nvPr>
            <p:ph type="title"/>
          </p:nvPr>
        </p:nvSpPr>
        <p:spPr/>
        <p:txBody>
          <a:bodyPr/>
          <a:lstStyle/>
          <a:p>
            <a:r>
              <a:rPr lang="tr-TR"/>
              <a:t>Reklam Planlama </a:t>
            </a:r>
          </a:p>
        </p:txBody>
      </p:sp>
      <p:grpSp>
        <p:nvGrpSpPr>
          <p:cNvPr id="7" name="Grup 6">
            <a:extLst>
              <a:ext uri="{FF2B5EF4-FFF2-40B4-BE49-F238E27FC236}">
                <a16:creationId xmlns:a16="http://schemas.microsoft.com/office/drawing/2014/main" id="{9376B16F-8E47-4775-D4B2-AC7549D3E699}"/>
              </a:ext>
            </a:extLst>
          </p:cNvPr>
          <p:cNvGrpSpPr/>
          <p:nvPr/>
        </p:nvGrpSpPr>
        <p:grpSpPr>
          <a:xfrm>
            <a:off x="720123" y="4725144"/>
            <a:ext cx="7753350" cy="1771650"/>
            <a:chOff x="1044711" y="4643189"/>
            <a:chExt cx="7753350" cy="1771650"/>
          </a:xfrm>
        </p:grpSpPr>
        <p:pic>
          <p:nvPicPr>
            <p:cNvPr id="4" name="Resim 3">
              <a:extLst>
                <a:ext uri="{FF2B5EF4-FFF2-40B4-BE49-F238E27FC236}">
                  <a16:creationId xmlns:a16="http://schemas.microsoft.com/office/drawing/2014/main" id="{63D85299-0434-2531-3422-56FE28FC67E9}"/>
                </a:ext>
              </a:extLst>
            </p:cNvPr>
            <p:cNvPicPr>
              <a:picLocks noChangeAspect="1"/>
            </p:cNvPicPr>
            <p:nvPr/>
          </p:nvPicPr>
          <p:blipFill>
            <a:blip r:embed="rId2"/>
            <a:stretch>
              <a:fillRect/>
            </a:stretch>
          </p:blipFill>
          <p:spPr>
            <a:xfrm>
              <a:off x="1044711" y="4643189"/>
              <a:ext cx="7753350" cy="1771650"/>
            </a:xfrm>
            <a:prstGeom prst="rect">
              <a:avLst/>
            </a:prstGeom>
            <a:ln>
              <a:noFill/>
            </a:ln>
            <a:effectLst>
              <a:outerShdw blurRad="292100" dist="139700" dir="2700000" algn="tl" rotWithShape="0">
                <a:srgbClr val="333333">
                  <a:alpha val="65000"/>
                </a:srgbClr>
              </a:outerShdw>
            </a:effectLst>
          </p:spPr>
        </p:pic>
        <p:sp>
          <p:nvSpPr>
            <p:cNvPr id="5" name="Dikdörtgen 4">
              <a:extLst>
                <a:ext uri="{FF2B5EF4-FFF2-40B4-BE49-F238E27FC236}">
                  <a16:creationId xmlns:a16="http://schemas.microsoft.com/office/drawing/2014/main" id="{D8784B98-F868-B120-22C4-D6D4B91BF7D6}"/>
                </a:ext>
              </a:extLst>
            </p:cNvPr>
            <p:cNvSpPr/>
            <p:nvPr/>
          </p:nvSpPr>
          <p:spPr>
            <a:xfrm>
              <a:off x="2195736" y="4725144"/>
              <a:ext cx="100811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extLst>
      <p:ext uri="{BB962C8B-B14F-4D97-AF65-F5344CB8AC3E}">
        <p14:creationId xmlns:p14="http://schemas.microsoft.com/office/powerpoint/2010/main" val="415270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6DFBA0E-737A-4800-4EDE-180310A5CE71}"/>
                  </a:ext>
                </a:extLst>
              </p:cNvPr>
              <p:cNvSpPr>
                <a:spLocks noGrp="1"/>
              </p:cNvSpPr>
              <p:nvPr>
                <p:ph idx="1"/>
              </p:nvPr>
            </p:nvSpPr>
            <p:spPr/>
            <p:txBody>
              <a:bodyPr>
                <a:normAutofit lnSpcReduction="10000"/>
              </a:bodyPr>
              <a:lstStyle/>
              <a:p>
                <a:r>
                  <a:rPr lang="tr-TR">
                    <a:effectLst/>
                  </a:rPr>
                  <a:t>x1: Radyoya verilecek reklam süresini,</a:t>
                </a:r>
              </a:p>
              <a:p>
                <a:pPr>
                  <a:lnSpc>
                    <a:spcPct val="100000"/>
                  </a:lnSpc>
                </a:pPr>
                <a:r>
                  <a:rPr lang="tr-TR">
                    <a:effectLst/>
                  </a:rPr>
                  <a:t>x2: Televizyona verilecek reklam süresini gösteriyor olsun.</a:t>
                </a:r>
              </a:p>
              <a:p>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endParaRPr lang="tr-TR" b="0">
                  <a:effectLst/>
                  <a:ea typeface="Cambria Math" panose="02040503050406030204" pitchFamily="18" charset="0"/>
                </a:endParaRPr>
              </a:p>
              <a:p>
                <a:endParaRPr lang="tr-TR" b="0">
                  <a:effectLst/>
                  <a:ea typeface="Cambria Math" panose="02040503050406030204" pitchFamily="18" charset="0"/>
                </a:endParaRPr>
              </a:p>
              <a:p>
                <a:r>
                  <a:rPr lang="tr-TR"/>
                  <a:t>Amaçlara göre esnetilmiş kısıtlar;</a:t>
                </a:r>
              </a:p>
              <a:p>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 </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r>
                        <a:rPr lang="tr-TR">
                          <a:latin typeface="Cambria Math" panose="02040503050406030204" pitchFamily="18" charset="0"/>
                          <a:ea typeface="Cambria Math" panose="02040503050406030204" pitchFamily="18" charset="0"/>
                        </a:rPr>
                        <m:t>+ </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r>
                        <a:rPr lang="tr-TR">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pPr marL="0" indent="0"/>
                <a:endParaRPr lang="tr-TR"/>
              </a:p>
              <a:p>
                <a:pPr>
                  <a:buFont typeface="Arial" panose="020B0604020202020204" pitchFamily="34" charset="0"/>
                  <a:buChar char="•"/>
                </a:pPr>
                <a:r>
                  <a:rPr lang="tr-TR">
                    <a:effectLst/>
                  </a:rPr>
                  <a:t>Problem tanımda 6 dakikalık radyo reklam sınırı ve personel kaynağı kullanımı için tanımlı bir amaç yoktur. Bu ikisi de doğrudan kısıt olarak verilmiştir. Bu sebeple, bu iki kısıt üzerinde herhangi bir sapma değişkeni tanımlanmamıştır.</a:t>
                </a:r>
              </a:p>
              <a:p>
                <a:endParaRPr lang="tr-TR"/>
              </a:p>
            </p:txBody>
          </p:sp>
        </mc:Choice>
        <mc:Fallback xmlns="">
          <p:sp>
            <p:nvSpPr>
              <p:cNvPr id="2" name="İçerik Yer Tutucusu 1">
                <a:extLst>
                  <a:ext uri="{FF2B5EF4-FFF2-40B4-BE49-F238E27FC236}">
                    <a16:creationId xmlns:a16="http://schemas.microsoft.com/office/drawing/2014/main" id="{C6DFBA0E-737A-4800-4EDE-180310A5CE71}"/>
                  </a:ext>
                </a:extLst>
              </p:cNvPr>
              <p:cNvSpPr>
                <a:spLocks noGrp="1" noRot="1" noChangeAspect="1" noMove="1" noResize="1" noEditPoints="1" noAdjustHandles="1" noChangeArrowheads="1" noChangeShapeType="1" noTextEdit="1"/>
              </p:cNvSpPr>
              <p:nvPr>
                <p:ph idx="1"/>
              </p:nvPr>
            </p:nvSpPr>
            <p:spPr>
              <a:blipFill>
                <a:blip r:embed="rId2"/>
                <a:stretch>
                  <a:fillRect l="-435" t="-875" b="-100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3ACDF25-E9F2-FBCD-5A11-C1B3E555EADC}"/>
              </a:ext>
            </a:extLst>
          </p:cNvPr>
          <p:cNvSpPr>
            <a:spLocks noGrp="1"/>
          </p:cNvSpPr>
          <p:nvPr>
            <p:ph type="title"/>
          </p:nvPr>
        </p:nvSpPr>
        <p:spPr/>
        <p:txBody>
          <a:bodyPr/>
          <a:lstStyle/>
          <a:p>
            <a:r>
              <a:rPr lang="tr-TR"/>
              <a:t>Kısıtlar</a:t>
            </a:r>
          </a:p>
        </p:txBody>
      </p:sp>
    </p:spTree>
    <p:extLst>
      <p:ext uri="{BB962C8B-B14F-4D97-AF65-F5344CB8AC3E}">
        <p14:creationId xmlns:p14="http://schemas.microsoft.com/office/powerpoint/2010/main" val="2661077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9515D3ED-1C61-95A0-08E1-96AB18F2A455}"/>
                  </a:ext>
                </a:extLst>
              </p:cNvPr>
              <p:cNvSpPr>
                <a:spLocks noGrp="1"/>
              </p:cNvSpPr>
              <p:nvPr>
                <p:ph idx="1"/>
              </p:nvPr>
            </p:nvSpPr>
            <p:spPr/>
            <p:txBody>
              <a:bodyPr>
                <a:normAutofit fontScale="92500"/>
              </a:bodyPr>
              <a:lstStyle/>
              <a:p>
                <a:pPr>
                  <a:buFont typeface="Arial" panose="020B0604020202020204" pitchFamily="34" charset="0"/>
                  <a:buChar char="•"/>
                </a:pPr>
                <a:r>
                  <a:rPr lang="tr-TR"/>
                  <a:t>Örneğimizde, hedef kitle için 2, bütçeden sapma için 1 değerini tartı olarak belirlemiş olalım.</a:t>
                </a:r>
              </a:p>
              <a:p>
                <a:pPr>
                  <a:buFont typeface="Arial" panose="020B0604020202020204" pitchFamily="34" charset="0"/>
                  <a:buChar char="•"/>
                </a:pPr>
                <a:endParaRPr lang="tr-TR"/>
              </a:p>
              <a:p>
                <a:pPr marL="0" indent="0" algn="ctr"/>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𝐺</m:t>
                    </m:r>
                    <m:r>
                      <a:rPr lang="tr-TR" b="0" i="1" smtClean="0">
                        <a:latin typeface="Cambria Math" panose="02040503050406030204" pitchFamily="18" charset="0"/>
                      </a:rPr>
                      <m:t>=2</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2</m:t>
                        </m:r>
                      </m:sub>
                      <m:sup>
                        <m:r>
                          <a:rPr lang="tr-TR" b="0" i="1" smtClean="0">
                            <a:latin typeface="Cambria Math" panose="02040503050406030204" pitchFamily="18" charset="0"/>
                          </a:rPr>
                          <m:t>+</m:t>
                        </m:r>
                      </m:sup>
                    </m:sSubSup>
                  </m:oMath>
                </a14:m>
                <a:r>
                  <a:rPr lang="tr-TR" b="0"/>
                  <a:t>	(</a:t>
                </a:r>
                <a:r>
                  <a:rPr lang="tr-TR"/>
                  <a:t>A: Tartılandırılmış Amaçlar</a:t>
                </a:r>
                <a:r>
                  <a:rPr lang="tr-TR" b="0"/>
                  <a:t>)</a:t>
                </a:r>
              </a:p>
              <a:p>
                <a:pPr marL="0" indent="0"/>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 </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r>
                        <a:rPr lang="tr-TR">
                          <a:latin typeface="Cambria Math" panose="02040503050406030204" pitchFamily="18" charset="0"/>
                          <a:ea typeface="Cambria Math" panose="02040503050406030204" pitchFamily="18" charset="0"/>
                        </a:rPr>
                        <m:t>+ </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r>
                        <a:rPr lang="tr-TR">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endParaRPr lang="tr-TR"/>
              </a:p>
              <a:p>
                <a:pPr>
                  <a:buFont typeface="Arial" panose="020B0604020202020204" pitchFamily="34" charset="0"/>
                  <a:buChar char="•"/>
                </a:pPr>
                <a:r>
                  <a:rPr lang="tr-TR">
                    <a:effectLst/>
                  </a:rPr>
                  <a:t>Problem Simpleks yöntemiye çözülür ve optimum sonuç x1 = 6 dakika ve x2=2 dakika olarak hesaplanır. G amaç fonksiyonu 10 olarak belirlenmiştir. Sapmalar ise d1- = 5 ve d2+ = 0, d2-=4 değerlerini almışlardır.</a:t>
                </a:r>
              </a:p>
              <a:p>
                <a:pPr>
                  <a:buFont typeface="Arial" panose="020B0604020202020204" pitchFamily="34" charset="0"/>
                  <a:buChar char="•"/>
                </a:pPr>
                <a:endParaRPr lang="tr-TR"/>
              </a:p>
              <a:p>
                <a:r>
                  <a:rPr lang="tr-TR">
                    <a:effectLst/>
                  </a:rPr>
                  <a:t>Şimdi kısıtlara tek tek bakalım;</a:t>
                </a:r>
              </a:p>
              <a:p>
                <a:pPr>
                  <a:lnSpc>
                    <a:spcPct val="100000"/>
                  </a:lnSpc>
                  <a:buFont typeface="Arial" panose="020B0604020202020204" pitchFamily="34" charset="0"/>
                  <a:buChar char="•"/>
                </a:pPr>
                <a:r>
                  <a:rPr lang="tr-TR">
                    <a:effectLst/>
                  </a:rPr>
                  <a:t>Hedef kitle kısıtı: 4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6 + 8 </a:t>
                </a:r>
                <a14:m>
                  <m:oMath xmlns:m="http://schemas.openxmlformats.org/officeDocument/2006/math">
                    <m:r>
                      <a:rPr lang="tr-TR">
                        <a:latin typeface="Cambria Math" panose="02040503050406030204" pitchFamily="18" charset="0"/>
                        <a:ea typeface="Cambria Math" panose="02040503050406030204" pitchFamily="18" charset="0"/>
                      </a:rPr>
                      <m:t>×</m:t>
                    </m:r>
                  </m:oMath>
                </a14:m>
                <a:r>
                  <a:rPr lang="tr-TR">
                    <a:effectLst/>
                  </a:rPr>
                  <a:t> 2 = 40 değerini almış ve hedef değer olan 45 milyonun altında kalınmıştı.</a:t>
                </a:r>
              </a:p>
              <a:p>
                <a:pPr>
                  <a:buFont typeface="Arial" panose="020B0604020202020204" pitchFamily="34" charset="0"/>
                  <a:buChar char="•"/>
                </a:pPr>
                <a:r>
                  <a:rPr lang="tr-TR">
                    <a:effectLst/>
                  </a:rPr>
                  <a:t>Bütçe hedefi kısıtı: 8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6 + 24 </a:t>
                </a:r>
                <a14:m>
                  <m:oMath xmlns:m="http://schemas.openxmlformats.org/officeDocument/2006/math">
                    <m:r>
                      <a:rPr lang="tr-TR">
                        <a:latin typeface="Cambria Math" panose="02040503050406030204" pitchFamily="18" charset="0"/>
                        <a:ea typeface="Cambria Math" panose="02040503050406030204" pitchFamily="18" charset="0"/>
                      </a:rPr>
                      <m:t>×</m:t>
                    </m:r>
                  </m:oMath>
                </a14:m>
                <a:r>
                  <a:rPr lang="tr-TR">
                    <a:effectLst/>
                  </a:rPr>
                  <a:t> 2 = 96 olmuştur ve 100 bin ₺ sınırının altında kalınmıştır. </a:t>
                </a:r>
              </a:p>
              <a:p>
                <a:pPr>
                  <a:buFont typeface="Arial" panose="020B0604020202020204" pitchFamily="34" charset="0"/>
                  <a:buChar char="•"/>
                </a:pPr>
                <a:r>
                  <a:rPr lang="tr-TR">
                    <a:effectLst/>
                  </a:rPr>
                  <a:t>Dikkat edileceği gibi, herhangi bir amaç tanımlanmamış (pazarlık payı olmayan) daha katı kısıtlar olan, Personel kısıtı (x1 + 2x2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10) ve Radyo Reklam Sınırı Kısıtı x1 </a:t>
                </a:r>
                <a14:m>
                  <m:oMath xmlns:m="http://schemas.openxmlformats.org/officeDocument/2006/math">
                    <m:r>
                      <a:rPr lang="tr-TR">
                        <a:latin typeface="Cambria Math" panose="02040503050406030204" pitchFamily="18" charset="0"/>
                        <a:ea typeface="Cambria Math" panose="02040503050406030204" pitchFamily="18" charset="0"/>
                      </a:rPr>
                      <m:t>≤</m:t>
                    </m:r>
                  </m:oMath>
                </a14:m>
                <a:r>
                  <a:rPr lang="tr-TR">
                    <a:effectLst/>
                  </a:rPr>
                  <a:t> 6 tam olarak sağlanmıştır. </a:t>
                </a:r>
              </a:p>
            </p:txBody>
          </p:sp>
        </mc:Choice>
        <mc:Fallback xmlns="">
          <p:sp>
            <p:nvSpPr>
              <p:cNvPr id="2" name="İçerik Yer Tutucusu 1">
                <a:extLst>
                  <a:ext uri="{FF2B5EF4-FFF2-40B4-BE49-F238E27FC236}">
                    <a16:creationId xmlns:a16="http://schemas.microsoft.com/office/drawing/2014/main" id="{9515D3ED-1C61-95A0-08E1-96AB18F2A455}"/>
                  </a:ext>
                </a:extLst>
              </p:cNvPr>
              <p:cNvSpPr>
                <a:spLocks noGrp="1" noRot="1" noChangeAspect="1" noMove="1" noResize="1" noEditPoints="1" noAdjustHandles="1" noChangeArrowheads="1" noChangeShapeType="1" noTextEdit="1"/>
              </p:cNvSpPr>
              <p:nvPr>
                <p:ph idx="1"/>
              </p:nvPr>
            </p:nvSpPr>
            <p:spPr>
              <a:blipFill>
                <a:blip r:embed="rId2"/>
                <a:stretch>
                  <a:fillRect l="-290" t="-375" r="-14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03479B5-18F8-AEBB-00E1-A91A6CD341DF}"/>
              </a:ext>
            </a:extLst>
          </p:cNvPr>
          <p:cNvSpPr>
            <a:spLocks noGrp="1"/>
          </p:cNvSpPr>
          <p:nvPr>
            <p:ph type="title"/>
          </p:nvPr>
        </p:nvSpPr>
        <p:spPr/>
        <p:txBody>
          <a:bodyPr/>
          <a:lstStyle/>
          <a:p>
            <a:r>
              <a:rPr lang="tr-TR"/>
              <a:t>Amaç Fonksiyonlarının Belirlenmesi</a:t>
            </a:r>
          </a:p>
        </p:txBody>
      </p:sp>
    </p:spTree>
    <p:extLst>
      <p:ext uri="{BB962C8B-B14F-4D97-AF65-F5344CB8AC3E}">
        <p14:creationId xmlns:p14="http://schemas.microsoft.com/office/powerpoint/2010/main" val="705989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C27D720-3776-1C51-DE2B-9701B0A19272}"/>
                  </a:ext>
                </a:extLst>
              </p:cNvPr>
              <p:cNvSpPr>
                <a:spLocks noGrp="1"/>
              </p:cNvSpPr>
              <p:nvPr>
                <p:ph idx="1"/>
              </p:nvPr>
            </p:nvSpPr>
            <p:spPr>
              <a:xfrm>
                <a:off x="395536" y="1052736"/>
                <a:ext cx="8402525" cy="4881686"/>
              </a:xfrm>
            </p:spPr>
            <p:txBody>
              <a:bodyPr/>
              <a:lstStyle/>
              <a:p>
                <a:endParaRPr lang="tr-TR"/>
              </a:p>
              <a:p>
                <a:pPr algn="ctr"/>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𝐺</m:t>
                        </m:r>
                      </m:e>
                      <m:sub>
                        <m:r>
                          <a:rPr lang="tr-TR" b="0" i="1" smtClean="0">
                            <a:latin typeface="Cambria Math" panose="02040503050406030204" pitchFamily="18" charset="0"/>
                          </a:rPr>
                          <m:t>1</m:t>
                        </m:r>
                      </m:sub>
                    </m:sSub>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oMath>
                </a14:m>
                <a:r>
                  <a:rPr lang="tr-TR"/>
                  <a:t> (Yüksek öncelikli amaç)</a:t>
                </a:r>
              </a:p>
              <a:p>
                <a:pPr algn="ctr"/>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𝐺</m:t>
                        </m:r>
                      </m:e>
                      <m:sub>
                        <m:r>
                          <a:rPr lang="tr-TR" b="0" i="1" smtClean="0">
                            <a:latin typeface="Cambria Math" panose="02040503050406030204" pitchFamily="18" charset="0"/>
                          </a:rPr>
                          <m:t>2</m:t>
                        </m:r>
                      </m:sub>
                    </m:sSub>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2</m:t>
                        </m:r>
                      </m:sub>
                      <m:sup>
                        <m:r>
                          <a:rPr lang="tr-TR" b="0" i="1" smtClean="0">
                            <a:latin typeface="Cambria Math" panose="02040503050406030204" pitchFamily="18" charset="0"/>
                          </a:rPr>
                          <m:t>+</m:t>
                        </m:r>
                      </m:sup>
                    </m:sSubSup>
                  </m:oMath>
                </a14:m>
                <a:r>
                  <a:rPr lang="tr-TR"/>
                  <a:t> (Düşük öncelikli amaç)</a:t>
                </a:r>
              </a:p>
              <a:p>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 </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r>
                        <a:rPr lang="tr-TR">
                          <a:latin typeface="Cambria Math" panose="02040503050406030204" pitchFamily="18" charset="0"/>
                          <a:ea typeface="Cambria Math" panose="02040503050406030204" pitchFamily="18" charset="0"/>
                        </a:rPr>
                        <m:t>+ </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r>
                        <a:rPr lang="tr-TR">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endParaRPr lang="tr-TR"/>
              </a:p>
            </p:txBody>
          </p:sp>
        </mc:Choice>
        <mc:Fallback xmlns="">
          <p:sp>
            <p:nvSpPr>
              <p:cNvPr id="2" name="İçerik Yer Tutucusu 1">
                <a:extLst>
                  <a:ext uri="{FF2B5EF4-FFF2-40B4-BE49-F238E27FC236}">
                    <a16:creationId xmlns:a16="http://schemas.microsoft.com/office/drawing/2014/main" id="{8C27D720-3776-1C51-DE2B-9701B0A19272}"/>
                  </a:ext>
                </a:extLst>
              </p:cNvPr>
              <p:cNvSpPr>
                <a:spLocks noGrp="1" noRot="1" noChangeAspect="1" noMove="1" noResize="1" noEditPoints="1" noAdjustHandles="1" noChangeArrowheads="1" noChangeShapeType="1" noTextEdit="1"/>
              </p:cNvSpPr>
              <p:nvPr>
                <p:ph idx="1"/>
              </p:nvPr>
            </p:nvSpPr>
            <p:spPr>
              <a:xfrm>
                <a:off x="395536" y="1052736"/>
                <a:ext cx="8402525" cy="4881686"/>
              </a:xfrm>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1E2E6F35-92D9-B852-6526-EDC2567FA8FD}"/>
              </a:ext>
            </a:extLst>
          </p:cNvPr>
          <p:cNvSpPr>
            <a:spLocks noGrp="1"/>
          </p:cNvSpPr>
          <p:nvPr>
            <p:ph type="title"/>
          </p:nvPr>
        </p:nvSpPr>
        <p:spPr/>
        <p:txBody>
          <a:bodyPr>
            <a:normAutofit/>
          </a:bodyPr>
          <a:lstStyle/>
          <a:p>
            <a:r>
              <a:rPr lang="tr-TR"/>
              <a:t>Reklam Planlaması: Önceliklendirilmiş Amaçlar</a:t>
            </a:r>
          </a:p>
        </p:txBody>
      </p:sp>
      <p:pic>
        <p:nvPicPr>
          <p:cNvPr id="5" name="Resim 4">
            <a:extLst>
              <a:ext uri="{FF2B5EF4-FFF2-40B4-BE49-F238E27FC236}">
                <a16:creationId xmlns:a16="http://schemas.microsoft.com/office/drawing/2014/main" id="{7A15BAB0-D7C1-2A81-AE11-9AD3DC23CAB7}"/>
              </a:ext>
            </a:extLst>
          </p:cNvPr>
          <p:cNvPicPr>
            <a:picLocks noChangeAspect="1"/>
          </p:cNvPicPr>
          <p:nvPr/>
        </p:nvPicPr>
        <p:blipFill>
          <a:blip r:embed="rId3"/>
          <a:stretch>
            <a:fillRect/>
          </a:stretch>
        </p:blipFill>
        <p:spPr>
          <a:xfrm>
            <a:off x="2479423" y="3645024"/>
            <a:ext cx="4041138" cy="1363975"/>
          </a:xfrm>
          <a:prstGeom prst="rect">
            <a:avLst/>
          </a:prstGeom>
          <a:ln>
            <a:noFill/>
          </a:ln>
          <a:effectLst>
            <a:outerShdw blurRad="292100" dist="139700" dir="2700000" algn="tl" rotWithShape="0">
              <a:srgbClr val="333333">
                <a:alpha val="65000"/>
              </a:srgbClr>
            </a:outerShdw>
          </a:effectLst>
        </p:spPr>
      </p:pic>
      <p:sp>
        <p:nvSpPr>
          <p:cNvPr id="7" name="Dikdörtgen 6">
            <a:extLst>
              <a:ext uri="{FF2B5EF4-FFF2-40B4-BE49-F238E27FC236}">
                <a16:creationId xmlns:a16="http://schemas.microsoft.com/office/drawing/2014/main" id="{C1E6BAEC-654A-3135-EF0F-A63CF33B0E0E}"/>
              </a:ext>
            </a:extLst>
          </p:cNvPr>
          <p:cNvSpPr/>
          <p:nvPr/>
        </p:nvSpPr>
        <p:spPr>
          <a:xfrm>
            <a:off x="2987824" y="1628800"/>
            <a:ext cx="3168352" cy="36004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a:extLst>
              <a:ext uri="{FF2B5EF4-FFF2-40B4-BE49-F238E27FC236}">
                <a16:creationId xmlns:a16="http://schemas.microsoft.com/office/drawing/2014/main" id="{4DA7C1BB-8A2F-87F1-3DDD-913EFAA77621}"/>
              </a:ext>
            </a:extLst>
          </p:cNvPr>
          <p:cNvSpPr/>
          <p:nvPr/>
        </p:nvSpPr>
        <p:spPr>
          <a:xfrm>
            <a:off x="2915816" y="1686050"/>
            <a:ext cx="3168352" cy="36004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Dikdörtgen 8">
            <a:extLst>
              <a:ext uri="{FF2B5EF4-FFF2-40B4-BE49-F238E27FC236}">
                <a16:creationId xmlns:a16="http://schemas.microsoft.com/office/drawing/2014/main" id="{76FAE1D0-6652-3798-0CE4-33F307FBCAD7}"/>
              </a:ext>
            </a:extLst>
          </p:cNvPr>
          <p:cNvSpPr/>
          <p:nvPr/>
        </p:nvSpPr>
        <p:spPr>
          <a:xfrm>
            <a:off x="2983979" y="1657425"/>
            <a:ext cx="3168352"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3617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75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grpId="0" nodeType="afterEffect">
                                  <p:stCondLst>
                                    <p:cond delay="100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B3CF022-E18F-9F85-2078-03FB7436AC25}"/>
                  </a:ext>
                </a:extLst>
              </p:cNvPr>
              <p:cNvSpPr>
                <a:spLocks noGrp="1"/>
              </p:cNvSpPr>
              <p:nvPr>
                <p:ph idx="1"/>
              </p:nvPr>
            </p:nvSpPr>
            <p:spPr/>
            <p:txBody>
              <a:bodyPr/>
              <a:lstStyle/>
              <a:p>
                <a:endParaRPr lang="tr-TR"/>
              </a:p>
              <a:p>
                <a:pPr algn="ct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𝐺</m:t>
                          </m:r>
                        </m:e>
                        <m:sub>
                          <m:r>
                            <a:rPr lang="tr-TR" b="0" i="1" smtClean="0">
                              <a:latin typeface="Cambria Math" panose="02040503050406030204" pitchFamily="18" charset="0"/>
                            </a:rPr>
                            <m:t>2</m:t>
                          </m:r>
                        </m:sub>
                      </m:sSub>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2</m:t>
                          </m:r>
                        </m:sub>
                        <m:sup>
                          <m:r>
                            <a:rPr lang="tr-TR" b="0" i="1" smtClean="0">
                              <a:latin typeface="Cambria Math" panose="02040503050406030204" pitchFamily="18" charset="0"/>
                            </a:rPr>
                            <m:t>+</m:t>
                          </m:r>
                        </m:sup>
                      </m:sSubSup>
                    </m:oMath>
                  </m:oMathPara>
                </a14:m>
                <a:endParaRPr lang="tr-TR"/>
              </a:p>
              <a:p>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 </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r>
                        <a:rPr lang="tr-TR">
                          <a:latin typeface="Cambria Math" panose="02040503050406030204" pitchFamily="18" charset="0"/>
                          <a:ea typeface="Cambria Math" panose="02040503050406030204" pitchFamily="18" charset="0"/>
                        </a:rPr>
                        <m:t>+ </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r>
                        <a:rPr lang="tr-TR">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=5</m:t>
                      </m:r>
                    </m:oMath>
                  </m:oMathPara>
                </a14:m>
                <a:endParaRPr lang="tr-TR" b="0">
                  <a:effectLst/>
                  <a:ea typeface="Cambria Math" panose="02040503050406030204" pitchFamily="18" charset="0"/>
                </a:endParaRPr>
              </a:p>
              <a:p>
                <a:endParaRPr lang="tr-TR"/>
              </a:p>
              <a:p>
                <a:r>
                  <a:rPr lang="tr-TR"/>
                  <a:t>Çözüm;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=2.5, </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4</m:t>
                        </m:r>
                      </m:sub>
                    </m:sSub>
                    <m:r>
                      <a:rPr lang="tr-TR" b="0" i="1" smtClean="0">
                        <a:latin typeface="Cambria Math" panose="02040503050406030204" pitchFamily="18" charset="0"/>
                      </a:rPr>
                      <m:t>=1</m:t>
                    </m:r>
                  </m:oMath>
                </a14:m>
                <a:endParaRPr lang="tr-TR"/>
              </a:p>
              <a:p>
                <a:endParaRPr lang="tr-TR"/>
              </a:p>
              <a:p>
                <a:endParaRPr lang="tr-TR"/>
              </a:p>
              <a:p>
                <a:endParaRPr lang="tr-TR"/>
              </a:p>
            </p:txBody>
          </p:sp>
        </mc:Choice>
        <mc:Fallback xmlns="">
          <p:sp>
            <p:nvSpPr>
              <p:cNvPr id="2" name="İçerik Yer Tutucusu 1">
                <a:extLst>
                  <a:ext uri="{FF2B5EF4-FFF2-40B4-BE49-F238E27FC236}">
                    <a16:creationId xmlns:a16="http://schemas.microsoft.com/office/drawing/2014/main" id="{FB3CF022-E18F-9F85-2078-03FB7436AC25}"/>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054B137-C1AC-0F1D-FB29-9252ADE7EADE}"/>
              </a:ext>
            </a:extLst>
          </p:cNvPr>
          <p:cNvSpPr>
            <a:spLocks noGrp="1"/>
          </p:cNvSpPr>
          <p:nvPr>
            <p:ph type="title"/>
          </p:nvPr>
        </p:nvSpPr>
        <p:spPr/>
        <p:txBody>
          <a:bodyPr/>
          <a:lstStyle/>
          <a:p>
            <a:r>
              <a:rPr lang="tr-TR"/>
              <a:t>Reklam Planlama: İkincil Amaç</a:t>
            </a:r>
          </a:p>
        </p:txBody>
      </p:sp>
      <p:sp>
        <p:nvSpPr>
          <p:cNvPr id="5" name="Dikdörtgen: Köşeleri Yuvarlatılmış 4">
            <a:extLst>
              <a:ext uri="{FF2B5EF4-FFF2-40B4-BE49-F238E27FC236}">
                <a16:creationId xmlns:a16="http://schemas.microsoft.com/office/drawing/2014/main" id="{0D4277D3-AB2A-E073-0535-0B636584B1E3}"/>
              </a:ext>
            </a:extLst>
          </p:cNvPr>
          <p:cNvSpPr/>
          <p:nvPr/>
        </p:nvSpPr>
        <p:spPr>
          <a:xfrm>
            <a:off x="3923928" y="3501008"/>
            <a:ext cx="1008112" cy="360040"/>
          </a:xfrm>
          <a:prstGeom prst="roundRect">
            <a:avLst/>
          </a:prstGeom>
          <a:noFill/>
          <a:ln>
            <a:solidFill>
              <a:srgbClr val="EA6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87305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427985" y="3765771"/>
            <a:ext cx="4704184" cy="213353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endParaRPr lang="tr-TR" sz="1400">
              <a:effectLst/>
            </a:endParaRPr>
          </a:p>
          <a:p>
            <a:pPr marR="0" indent="-228600" fontAlgn="base">
              <a:lnSpc>
                <a:spcPct val="200000"/>
              </a:lnSpc>
              <a:spcBef>
                <a:spcPct val="0"/>
              </a:spcBef>
              <a:spcAft>
                <a:spcPct val="0"/>
              </a:spcAft>
              <a:buClrTx/>
              <a:buSzTx/>
              <a:buFont typeface="+mj-lt"/>
              <a:buAutoNum type="arabicPeriod"/>
              <a:tabLst/>
            </a:pPr>
            <a:r>
              <a:rPr lang="tr-TR" sz="1200">
                <a:effectLst/>
              </a:rPr>
              <a:t>Amaç programlama problemlerinde model nasıl kurulur?</a:t>
            </a:r>
            <a:endParaRPr lang="en-US" altLang="ko-KR" sz="1300">
              <a:solidFill>
                <a:srgbClr val="5E4722"/>
              </a:solidFill>
              <a:latin typeface="+mj-lt"/>
              <a:ea typeface="맑은 고딕" pitchFamily="50" charset="-127"/>
            </a:endParaRPr>
          </a:p>
          <a:p>
            <a:pPr indent="-228600" fontAlgn="base">
              <a:lnSpc>
                <a:spcPct val="200000"/>
              </a:lnSpc>
              <a:spcBef>
                <a:spcPct val="0"/>
              </a:spcBef>
              <a:spcAft>
                <a:spcPct val="0"/>
              </a:spcAft>
              <a:buFont typeface="+mj-lt"/>
              <a:buAutoNum type="arabicPeriod"/>
            </a:pPr>
            <a:r>
              <a:rPr lang="tr-TR" sz="1200">
                <a:effectLst/>
              </a:rPr>
              <a:t>Amaç programlamada kısıtlar nasıl yorumlanır?</a:t>
            </a:r>
          </a:p>
          <a:p>
            <a:pPr indent="-228600" fontAlgn="base">
              <a:lnSpc>
                <a:spcPct val="200000"/>
              </a:lnSpc>
              <a:spcBef>
                <a:spcPct val="0"/>
              </a:spcBef>
              <a:spcAft>
                <a:spcPct val="0"/>
              </a:spcAft>
              <a:buFont typeface="+mj-lt"/>
              <a:buAutoNum type="arabicPeriod"/>
            </a:pPr>
            <a:r>
              <a:rPr lang="en-US" altLang="ko-KR" sz="1300">
                <a:solidFill>
                  <a:srgbClr val="5E4722"/>
                </a:solidFill>
                <a:latin typeface="+mj-lt"/>
                <a:ea typeface="맑은 고딕" pitchFamily="50" charset="-127"/>
              </a:rPr>
              <a:t> </a:t>
            </a:r>
            <a:r>
              <a:rPr lang="tr-TR" sz="1200">
                <a:effectLst/>
              </a:rPr>
              <a:t>Amaç programlamada modelleme esasları nelerdir? </a:t>
            </a:r>
          </a:p>
          <a:p>
            <a:pPr indent="-228600" fontAlgn="base">
              <a:lnSpc>
                <a:spcPct val="200000"/>
              </a:lnSpc>
              <a:spcBef>
                <a:spcPct val="0"/>
              </a:spcBef>
              <a:spcAft>
                <a:spcPct val="0"/>
              </a:spcAft>
              <a:buFont typeface="+mj-lt"/>
              <a:buAutoNum type="arabicPeriod"/>
            </a:pPr>
            <a:r>
              <a:rPr lang="tr-TR" sz="1200">
                <a:effectLst/>
              </a:rPr>
              <a:t>Amaç programlama neden bir kısıt gevşetme işlemidir?</a:t>
            </a:r>
          </a:p>
          <a:p>
            <a:pPr marR="0" indent="-228600" fontAlgn="base">
              <a:lnSpc>
                <a:spcPct val="200000"/>
              </a:lnSpc>
              <a:spcBef>
                <a:spcPct val="0"/>
              </a:spcBef>
              <a:spcAft>
                <a:spcPct val="0"/>
              </a:spcAft>
              <a:buClrTx/>
              <a:buSzTx/>
              <a:buFont typeface="+mj-lt"/>
              <a:buAutoNum type="arabicPeriod"/>
              <a:tabLst/>
            </a:pPr>
            <a:r>
              <a:rPr lang="tr-TR" sz="1200">
                <a:effectLst/>
              </a:rPr>
              <a:t>Çok amaçlı programlama ile amaç programlama arasındaki ilişki nedir?</a:t>
            </a:r>
            <a:endParaRPr lang="en-US" altLang="ko-KR" sz="1300" dirty="0">
              <a:solidFill>
                <a:srgbClr val="5E4722"/>
              </a:solidFill>
              <a:latin typeface="+mj-lt"/>
              <a:ea typeface="맑은 고딕" pitchFamily="50" charset="-127"/>
            </a:endParaRPr>
          </a:p>
        </p:txBody>
      </p:sp>
      <p:grpSp>
        <p:nvGrpSpPr>
          <p:cNvPr id="2" name="그룹 1">
            <a:extLst>
              <a:ext uri="{FF2B5EF4-FFF2-40B4-BE49-F238E27FC236}">
                <a16:creationId xmlns:a16="http://schemas.microsoft.com/office/drawing/2014/main" id="{D0503BC1-B5E8-4EC2-AA4E-664180DDBE41}"/>
              </a:ext>
            </a:extLst>
          </p:cNvPr>
          <p:cNvGrpSpPr/>
          <p:nvPr/>
        </p:nvGrpSpPr>
        <p:grpSpPr>
          <a:xfrm>
            <a:off x="1126236" y="4149080"/>
            <a:ext cx="3562505" cy="797841"/>
            <a:chOff x="1890822" y="4221088"/>
            <a:chExt cx="3562505" cy="797841"/>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3545623" cy="792927"/>
              <a:chOff x="2219144" y="3284144"/>
              <a:chExt cx="3545623" cy="792927"/>
            </a:xfrm>
          </p:grpSpPr>
          <p:sp>
            <p:nvSpPr>
              <p:cNvPr id="10" name="Text Box 5"/>
              <p:cNvSpPr txBox="1">
                <a:spLocks noChangeArrowheads="1"/>
              </p:cNvSpPr>
              <p:nvPr/>
            </p:nvSpPr>
            <p:spPr bwMode="auto">
              <a:xfrm>
                <a:off x="2894079" y="3284144"/>
                <a:ext cx="2870688"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a:solidFill>
                      <a:srgbClr val="EA6131"/>
                    </a:solidFill>
                    <a:latin typeface="+mj-lt"/>
                    <a:ea typeface="맑은 고딕" pitchFamily="50" charset="-127"/>
                    <a:cs typeface="굴림" pitchFamily="50" charset="-127"/>
                  </a:rPr>
                  <a:t>Amaç Programlama</a:t>
                </a:r>
                <a:endParaRPr kumimoji="1" lang="en-US" altLang="ko-KR" sz="2400" b="1" dirty="0">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a:solidFill>
                      <a:schemeClr val="bg1"/>
                    </a:solidFill>
                    <a:latin typeface="+mj-lt"/>
                    <a:ea typeface="맑은 고딕" pitchFamily="50" charset="-127"/>
                    <a:cs typeface="굴림" pitchFamily="50" charset="-127"/>
                  </a:rPr>
                  <a:t>0</a:t>
                </a:r>
                <a:r>
                  <a:rPr kumimoji="1" lang="tr-TR" altLang="ko-KR" sz="3200" b="1">
                    <a:solidFill>
                      <a:schemeClr val="bg1"/>
                    </a:solidFill>
                    <a:latin typeface="+mj-lt"/>
                    <a:ea typeface="맑은 고딕" pitchFamily="50" charset="-127"/>
                    <a:cs typeface="굴림" pitchFamily="50" charset="-127"/>
                  </a:rPr>
                  <a:t>6</a:t>
                </a:r>
                <a:endParaRPr kumimoji="1" lang="ko-KR" altLang="ko-KR" sz="3200" b="1" dirty="0">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709441" cy="400110"/>
              </a:xfrm>
              <a:prstGeom prst="rect">
                <a:avLst/>
              </a:prstGeom>
            </p:spPr>
            <p:txBody>
              <a:bodyPr wrap="square">
                <a:spAutoFit/>
              </a:bodyPr>
              <a:lstStyle/>
              <a:p>
                <a:pPr lvl="0">
                  <a:lnSpc>
                    <a:spcPts val="1200"/>
                  </a:lnSpc>
                  <a:defRPr/>
                </a:pPr>
                <a:r>
                  <a:rPr lang="en-US" altLang="ko-KR" sz="1100" dirty="0">
                    <a:solidFill>
                      <a:schemeClr val="tx1">
                        <a:lumMod val="85000"/>
                        <a:lumOff val="15000"/>
                      </a:schemeClr>
                    </a:solidFill>
                    <a:latin typeface="+mj-lt"/>
                    <a:ea typeface="맑은 고딕" pitchFamily="50" charset="-127"/>
                    <a:cs typeface="굴림" pitchFamily="50" charset="-127"/>
                  </a:rPr>
                  <a:t>Lorem ipsum dolor sit </a:t>
                </a:r>
                <a:r>
                  <a:rPr lang="en-US" altLang="ko-KR" sz="1100" dirty="0" err="1">
                    <a:solidFill>
                      <a:schemeClr val="tx1">
                        <a:lumMod val="85000"/>
                        <a:lumOff val="15000"/>
                      </a:schemeClr>
                    </a:solidFill>
                    <a:latin typeface="+mj-lt"/>
                    <a:ea typeface="맑은 고딕" pitchFamily="50" charset="-127"/>
                    <a:cs typeface="굴림" pitchFamily="50" charset="-127"/>
                  </a:rPr>
                  <a:t>amet</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simul</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adolescens</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ei</a:t>
                </a:r>
                <a:r>
                  <a:rPr lang="en-US" altLang="ko-KR" sz="1100" dirty="0">
                    <a:solidFill>
                      <a:schemeClr val="tx1">
                        <a:lumMod val="85000"/>
                        <a:lumOff val="15000"/>
                      </a:schemeClr>
                    </a:solidFill>
                    <a:latin typeface="+mj-lt"/>
                    <a:ea typeface="맑은 고딕" pitchFamily="50" charset="-127"/>
                    <a:cs typeface="굴림" pitchFamily="50" charset="-127"/>
                  </a:rPr>
                  <a:t> vis, id </a:t>
                </a:r>
                <a:r>
                  <a:rPr lang="en-US" altLang="ko-KR" sz="1100" dirty="0" err="1">
                    <a:solidFill>
                      <a:schemeClr val="tx1">
                        <a:lumMod val="85000"/>
                        <a:lumOff val="15000"/>
                      </a:schemeClr>
                    </a:solidFill>
                    <a:latin typeface="+mj-lt"/>
                    <a:ea typeface="맑은 고딕" pitchFamily="50" charset="-127"/>
                    <a:cs typeface="굴림" pitchFamily="50" charset="-127"/>
                  </a:rPr>
                  <a:t>nec</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errem</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interesset</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22A60CC-EFA3-4AD2-7122-1E369AC2B4D7}"/>
              </a:ext>
            </a:extLst>
          </p:cNvPr>
          <p:cNvSpPr>
            <a:spLocks noGrp="1"/>
          </p:cNvSpPr>
          <p:nvPr>
            <p:ph idx="1"/>
          </p:nvPr>
        </p:nvSpPr>
        <p:spPr/>
        <p:txBody>
          <a:bodyPr/>
          <a:lstStyle/>
          <a:p>
            <a:pPr>
              <a:buFont typeface="Arial" panose="020B0604020202020204" pitchFamily="34" charset="0"/>
              <a:buChar char="•"/>
            </a:pPr>
            <a:r>
              <a:rPr lang="tr-TR"/>
              <a:t>Birinci derece amaç için yürütlen çözümün optimum çözüm tablosundan bir model elde edilir ve model ikinci derece amaç fonksiyonu için çözülür.</a:t>
            </a:r>
          </a:p>
        </p:txBody>
      </p:sp>
      <p:sp>
        <p:nvSpPr>
          <p:cNvPr id="3" name="Başlık 2">
            <a:extLst>
              <a:ext uri="{FF2B5EF4-FFF2-40B4-BE49-F238E27FC236}">
                <a16:creationId xmlns:a16="http://schemas.microsoft.com/office/drawing/2014/main" id="{32A441CE-483D-6657-03BE-66D928B4BBCF}"/>
              </a:ext>
            </a:extLst>
          </p:cNvPr>
          <p:cNvSpPr>
            <a:spLocks noGrp="1"/>
          </p:cNvSpPr>
          <p:nvPr>
            <p:ph type="title"/>
          </p:nvPr>
        </p:nvSpPr>
        <p:spPr/>
        <p:txBody>
          <a:bodyPr/>
          <a:lstStyle/>
          <a:p>
            <a:r>
              <a:rPr lang="tr-TR"/>
              <a:t>Alternatif Model</a:t>
            </a:r>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8E51B154-C954-E211-3ADD-9E12F75539C0}"/>
                  </a:ext>
                </a:extLst>
              </p:cNvPr>
              <p:cNvSpPr txBox="1"/>
              <p:nvPr/>
            </p:nvSpPr>
            <p:spPr>
              <a:xfrm>
                <a:off x="827584" y="4998098"/>
                <a:ext cx="6912768" cy="369332"/>
              </a:xfrm>
              <a:prstGeom prst="rect">
                <a:avLst/>
              </a:prstGeom>
              <a:noFill/>
            </p:spPr>
            <p:txBody>
              <a:bodyPr wrap="square">
                <a:spAutoFit/>
              </a:bodyPr>
              <a:lstStyle/>
              <a:p>
                <a:r>
                  <a:rPr lang="tr-TR"/>
                  <a:t>Çözüm bir önceki çözümle aynıdır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=2.5, </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4</m:t>
                        </m:r>
                      </m:sub>
                    </m:sSub>
                    <m:r>
                      <a:rPr lang="tr-TR" b="0" i="1" smtClean="0">
                        <a:latin typeface="Cambria Math" panose="02040503050406030204" pitchFamily="18" charset="0"/>
                      </a:rPr>
                      <m:t>=1)</m:t>
                    </m:r>
                  </m:oMath>
                </a14:m>
                <a:endParaRPr lang="tr-TR"/>
              </a:p>
            </p:txBody>
          </p:sp>
        </mc:Choice>
        <mc:Fallback xmlns="">
          <p:sp>
            <p:nvSpPr>
              <p:cNvPr id="6" name="Metin kutusu 5">
                <a:extLst>
                  <a:ext uri="{FF2B5EF4-FFF2-40B4-BE49-F238E27FC236}">
                    <a16:creationId xmlns:a16="http://schemas.microsoft.com/office/drawing/2014/main" id="{8E51B154-C954-E211-3ADD-9E12F75539C0}"/>
                  </a:ext>
                </a:extLst>
              </p:cNvPr>
              <p:cNvSpPr txBox="1">
                <a:spLocks noRot="1" noChangeAspect="1" noMove="1" noResize="1" noEditPoints="1" noAdjustHandles="1" noChangeArrowheads="1" noChangeShapeType="1" noTextEdit="1"/>
              </p:cNvSpPr>
              <p:nvPr/>
            </p:nvSpPr>
            <p:spPr>
              <a:xfrm>
                <a:off x="827584" y="4998098"/>
                <a:ext cx="6912768" cy="369332"/>
              </a:xfrm>
              <a:prstGeom prst="rect">
                <a:avLst/>
              </a:prstGeom>
              <a:blipFill>
                <a:blip r:embed="rId3"/>
                <a:stretch>
                  <a:fillRect l="-794" t="-10000" b="-26667"/>
                </a:stretch>
              </a:blipFill>
            </p:spPr>
            <p:txBody>
              <a:bodyPr/>
              <a:lstStyle/>
              <a:p>
                <a:r>
                  <a:rPr lang="tr-TR">
                    <a:noFill/>
                  </a:rPr>
                  <a:t> </a:t>
                </a:r>
              </a:p>
            </p:txBody>
          </p:sp>
        </mc:Fallback>
      </mc:AlternateContent>
      <p:grpSp>
        <p:nvGrpSpPr>
          <p:cNvPr id="11" name="Grup 10">
            <a:extLst>
              <a:ext uri="{FF2B5EF4-FFF2-40B4-BE49-F238E27FC236}">
                <a16:creationId xmlns:a16="http://schemas.microsoft.com/office/drawing/2014/main" id="{6039A838-B671-D4A8-EC88-3892AA5A3B1C}"/>
              </a:ext>
            </a:extLst>
          </p:cNvPr>
          <p:cNvGrpSpPr/>
          <p:nvPr/>
        </p:nvGrpSpPr>
        <p:grpSpPr>
          <a:xfrm>
            <a:off x="1043608" y="2120278"/>
            <a:ext cx="5422430" cy="2617444"/>
            <a:chOff x="1043608" y="2120278"/>
            <a:chExt cx="5422430" cy="2617444"/>
          </a:xfrm>
        </p:grpSpPr>
        <p:pic>
          <p:nvPicPr>
            <p:cNvPr id="4" name="Resim 3">
              <a:extLst>
                <a:ext uri="{FF2B5EF4-FFF2-40B4-BE49-F238E27FC236}">
                  <a16:creationId xmlns:a16="http://schemas.microsoft.com/office/drawing/2014/main" id="{714AB57A-26C3-673E-C160-1EB36C5C9D0D}"/>
                </a:ext>
              </a:extLst>
            </p:cNvPr>
            <p:cNvPicPr>
              <a:picLocks noChangeAspect="1"/>
            </p:cNvPicPr>
            <p:nvPr/>
          </p:nvPicPr>
          <p:blipFill>
            <a:blip r:embed="rId4"/>
            <a:stretch>
              <a:fillRect/>
            </a:stretch>
          </p:blipFill>
          <p:spPr>
            <a:xfrm>
              <a:off x="1043608" y="2120278"/>
              <a:ext cx="5422430" cy="2617444"/>
            </a:xfrm>
            <a:prstGeom prst="rect">
              <a:avLst/>
            </a:prstGeom>
          </p:spPr>
        </p:pic>
        <p:sp>
          <p:nvSpPr>
            <p:cNvPr id="9" name="Dikdörtgen 8">
              <a:extLst>
                <a:ext uri="{FF2B5EF4-FFF2-40B4-BE49-F238E27FC236}">
                  <a16:creationId xmlns:a16="http://schemas.microsoft.com/office/drawing/2014/main" id="{F2B4FEE1-9699-5B06-D9CE-31F01B5520EA}"/>
                </a:ext>
              </a:extLst>
            </p:cNvPr>
            <p:cNvSpPr/>
            <p:nvPr/>
          </p:nvSpPr>
          <p:spPr>
            <a:xfrm>
              <a:off x="4067944" y="3717032"/>
              <a:ext cx="144016" cy="720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Metin kutusu 9">
              <a:extLst>
                <a:ext uri="{FF2B5EF4-FFF2-40B4-BE49-F238E27FC236}">
                  <a16:creationId xmlns:a16="http://schemas.microsoft.com/office/drawing/2014/main" id="{736DABF8-AE3D-DA04-79D3-7CE17D9A98CD}"/>
                </a:ext>
              </a:extLst>
            </p:cNvPr>
            <p:cNvSpPr txBox="1"/>
            <p:nvPr/>
          </p:nvSpPr>
          <p:spPr>
            <a:xfrm>
              <a:off x="3923928" y="3617850"/>
              <a:ext cx="360040" cy="307777"/>
            </a:xfrm>
            <a:prstGeom prst="rect">
              <a:avLst/>
            </a:prstGeom>
            <a:noFill/>
          </p:spPr>
          <p:txBody>
            <a:bodyPr wrap="square" rtlCol="0">
              <a:spAutoFit/>
            </a:bodyPr>
            <a:lstStyle/>
            <a:p>
              <a:r>
                <a:rPr lang="tr-TR" sz="1400"/>
                <a:t> +</a:t>
              </a:r>
            </a:p>
          </p:txBody>
        </p:sp>
      </p:grpSp>
    </p:spTree>
    <p:extLst>
      <p:ext uri="{BB962C8B-B14F-4D97-AF65-F5344CB8AC3E}">
        <p14:creationId xmlns:p14="http://schemas.microsoft.com/office/powerpoint/2010/main" val="3212729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a:extLst>
              <a:ext uri="{FF2B5EF4-FFF2-40B4-BE49-F238E27FC236}">
                <a16:creationId xmlns:a16="http://schemas.microsoft.com/office/drawing/2014/main" id="{6226234C-2707-2CEE-43F8-647F1B310403}"/>
              </a:ext>
            </a:extLst>
          </p:cNvPr>
          <p:cNvPicPr>
            <a:picLocks noGrp="1" noChangeAspect="1"/>
          </p:cNvPicPr>
          <p:nvPr>
            <p:ph idx="1"/>
          </p:nvPr>
        </p:nvPicPr>
        <p:blipFill>
          <a:blip r:embed="rId2"/>
          <a:stretch>
            <a:fillRect/>
          </a:stretch>
        </p:blipFill>
        <p:spPr>
          <a:xfrm>
            <a:off x="2033464" y="4406862"/>
            <a:ext cx="5328592" cy="2046543"/>
          </a:xfrm>
        </p:spPr>
      </p:pic>
      <p:sp>
        <p:nvSpPr>
          <p:cNvPr id="3" name="Başlık 2">
            <a:extLst>
              <a:ext uri="{FF2B5EF4-FFF2-40B4-BE49-F238E27FC236}">
                <a16:creationId xmlns:a16="http://schemas.microsoft.com/office/drawing/2014/main" id="{918DC257-831E-FBC4-A124-2318B073F90F}"/>
              </a:ext>
            </a:extLst>
          </p:cNvPr>
          <p:cNvSpPr>
            <a:spLocks noGrp="1"/>
          </p:cNvSpPr>
          <p:nvPr>
            <p:ph type="title"/>
          </p:nvPr>
        </p:nvSpPr>
        <p:spPr>
          <a:xfrm>
            <a:off x="179512" y="-29264"/>
            <a:ext cx="8856984" cy="796908"/>
          </a:xfrm>
        </p:spPr>
        <p:txBody>
          <a:bodyPr>
            <a:normAutofit/>
          </a:bodyPr>
          <a:lstStyle/>
          <a:p>
            <a:r>
              <a:rPr lang="tr-TR"/>
              <a:t>Reklam Planlama: Optimum Çözüm tablosuna Kısıt ekleme</a:t>
            </a:r>
          </a:p>
        </p:txBody>
      </p:sp>
      <p:pic>
        <p:nvPicPr>
          <p:cNvPr id="4" name="Resim 3">
            <a:extLst>
              <a:ext uri="{FF2B5EF4-FFF2-40B4-BE49-F238E27FC236}">
                <a16:creationId xmlns:a16="http://schemas.microsoft.com/office/drawing/2014/main" id="{788ABD74-CE1F-D4D6-EB2E-116396459B99}"/>
              </a:ext>
            </a:extLst>
          </p:cNvPr>
          <p:cNvPicPr>
            <a:picLocks noChangeAspect="1"/>
          </p:cNvPicPr>
          <p:nvPr/>
        </p:nvPicPr>
        <p:blipFill>
          <a:blip r:embed="rId3"/>
          <a:stretch>
            <a:fillRect/>
          </a:stretch>
        </p:blipFill>
        <p:spPr>
          <a:xfrm>
            <a:off x="2551431" y="836712"/>
            <a:ext cx="4041138" cy="1363975"/>
          </a:xfrm>
          <a:prstGeom prst="rect">
            <a:avLst/>
          </a:prstGeom>
        </p:spPr>
      </p:pic>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4D4778A8-18B8-A30E-908D-054F3E7EF898}"/>
                  </a:ext>
                </a:extLst>
              </p:cNvPr>
              <p:cNvSpPr txBox="1"/>
              <p:nvPr/>
            </p:nvSpPr>
            <p:spPr>
              <a:xfrm>
                <a:off x="3008784" y="2414277"/>
                <a:ext cx="23471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tr-TR"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 </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4</m:t>
                          </m:r>
                          <m:r>
                            <a:rPr lang="tr-TR" b="0" i="1" smtClean="0">
                              <a:latin typeface="Cambria Math" panose="02040503050406030204" pitchFamily="18" charset="0"/>
                            </a:rPr>
                            <m:t>𝑆</m:t>
                          </m:r>
                        </m:e>
                        <m:sub>
                          <m:r>
                            <a:rPr lang="tr-TR" b="0" i="1" smtClean="0">
                              <a:latin typeface="Cambria Math" panose="02040503050406030204" pitchFamily="18" charset="0"/>
                            </a:rPr>
                            <m:t>3</m:t>
                          </m:r>
                        </m:sub>
                      </m:sSub>
                      <m:r>
                        <a:rPr lang="tr-TR" b="0" i="1" smtClean="0">
                          <a:latin typeface="Cambria Math" panose="02040503050406030204" pitchFamily="18" charset="0"/>
                        </a:rPr>
                        <m:t>=5</m:t>
                      </m:r>
                    </m:oMath>
                  </m:oMathPara>
                </a14:m>
                <a:endParaRPr lang="tr-TR"/>
              </a:p>
            </p:txBody>
          </p:sp>
        </mc:Choice>
        <mc:Fallback xmlns="">
          <p:sp>
            <p:nvSpPr>
              <p:cNvPr id="7" name="Metin kutusu 6">
                <a:extLst>
                  <a:ext uri="{FF2B5EF4-FFF2-40B4-BE49-F238E27FC236}">
                    <a16:creationId xmlns:a16="http://schemas.microsoft.com/office/drawing/2014/main" id="{4D4778A8-18B8-A30E-908D-054F3E7EF898}"/>
                  </a:ext>
                </a:extLst>
              </p:cNvPr>
              <p:cNvSpPr txBox="1">
                <a:spLocks noRot="1" noChangeAspect="1" noMove="1" noResize="1" noEditPoints="1" noAdjustHandles="1" noChangeArrowheads="1" noChangeShapeType="1" noTextEdit="1"/>
              </p:cNvSpPr>
              <p:nvPr/>
            </p:nvSpPr>
            <p:spPr>
              <a:xfrm>
                <a:off x="3008784" y="2414277"/>
                <a:ext cx="2347117" cy="276999"/>
              </a:xfrm>
              <a:prstGeom prst="rect">
                <a:avLst/>
              </a:prstGeom>
              <a:blipFill>
                <a:blip r:embed="rId4"/>
                <a:stretch>
                  <a:fillRect l="-2078" r="-2078" b="-2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28184221-4553-B2AA-2758-BE867CDA3F63}"/>
                  </a:ext>
                </a:extLst>
              </p:cNvPr>
              <p:cNvSpPr txBox="1"/>
              <p:nvPr/>
            </p:nvSpPr>
            <p:spPr>
              <a:xfrm>
                <a:off x="2987824" y="2803256"/>
                <a:ext cx="19759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tr-TR"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=5+ </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4</m:t>
                          </m:r>
                          <m:r>
                            <a:rPr lang="tr-TR" b="0" i="1" smtClean="0">
                              <a:latin typeface="Cambria Math" panose="02040503050406030204" pitchFamily="18" charset="0"/>
                            </a:rPr>
                            <m:t>𝑆</m:t>
                          </m:r>
                        </m:e>
                        <m:sub>
                          <m:r>
                            <a:rPr lang="tr-TR" b="0" i="1" smtClean="0">
                              <a:latin typeface="Cambria Math" panose="02040503050406030204" pitchFamily="18" charset="0"/>
                            </a:rPr>
                            <m:t>3</m:t>
                          </m:r>
                        </m:sub>
                      </m:sSub>
                    </m:oMath>
                  </m:oMathPara>
                </a14:m>
                <a:endParaRPr lang="tr-TR"/>
              </a:p>
            </p:txBody>
          </p:sp>
        </mc:Choice>
        <mc:Fallback xmlns="">
          <p:sp>
            <p:nvSpPr>
              <p:cNvPr id="8" name="Metin kutusu 7">
                <a:extLst>
                  <a:ext uri="{FF2B5EF4-FFF2-40B4-BE49-F238E27FC236}">
                    <a16:creationId xmlns:a16="http://schemas.microsoft.com/office/drawing/2014/main" id="{28184221-4553-B2AA-2758-BE867CDA3F63}"/>
                  </a:ext>
                </a:extLst>
              </p:cNvPr>
              <p:cNvSpPr txBox="1">
                <a:spLocks noRot="1" noChangeAspect="1" noMove="1" noResize="1" noEditPoints="1" noAdjustHandles="1" noChangeArrowheads="1" noChangeShapeType="1" noTextEdit="1"/>
              </p:cNvSpPr>
              <p:nvPr/>
            </p:nvSpPr>
            <p:spPr>
              <a:xfrm>
                <a:off x="2987824" y="2803256"/>
                <a:ext cx="1975989" cy="276999"/>
              </a:xfrm>
              <a:prstGeom prst="rect">
                <a:avLst/>
              </a:prstGeom>
              <a:blipFill>
                <a:blip r:embed="rId5"/>
                <a:stretch>
                  <a:fillRect l="-2469" r="-926" b="-1777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4356DF3A-4815-F600-8903-A585B913A56C}"/>
                  </a:ext>
                </a:extLst>
              </p:cNvPr>
              <p:cNvSpPr txBox="1"/>
              <p:nvPr/>
            </p:nvSpPr>
            <p:spPr>
              <a:xfrm>
                <a:off x="-252536" y="331349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tr-TR"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=5</m:t>
                      </m:r>
                    </m:oMath>
                  </m:oMathPara>
                </a14:m>
                <a:endParaRPr lang="tr-TR"/>
              </a:p>
            </p:txBody>
          </p:sp>
        </mc:Choice>
        <mc:Fallback xmlns="">
          <p:sp>
            <p:nvSpPr>
              <p:cNvPr id="10" name="Metin kutusu 9">
                <a:extLst>
                  <a:ext uri="{FF2B5EF4-FFF2-40B4-BE49-F238E27FC236}">
                    <a16:creationId xmlns:a16="http://schemas.microsoft.com/office/drawing/2014/main" id="{4356DF3A-4815-F600-8903-A585B913A56C}"/>
                  </a:ext>
                </a:extLst>
              </p:cNvPr>
              <p:cNvSpPr txBox="1">
                <a:spLocks noRot="1" noChangeAspect="1" noMove="1" noResize="1" noEditPoints="1" noAdjustHandles="1" noChangeArrowheads="1" noChangeShapeType="1" noTextEdit="1"/>
              </p:cNvSpPr>
              <p:nvPr/>
            </p:nvSpPr>
            <p:spPr>
              <a:xfrm>
                <a:off x="-252536" y="3313492"/>
                <a:ext cx="4572000" cy="369332"/>
              </a:xfrm>
              <a:prstGeom prst="rect">
                <a:avLst/>
              </a:prstGeom>
              <a:blipFill>
                <a:blip r:embed="rId6"/>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A194B9F8-476E-45B5-00A2-B95208D4E31F}"/>
                  </a:ext>
                </a:extLst>
              </p:cNvPr>
              <p:cNvSpPr txBox="1"/>
              <p:nvPr/>
            </p:nvSpPr>
            <p:spPr>
              <a:xfrm>
                <a:off x="1689818" y="3364403"/>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5+ </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i="1">
                              <a:latin typeface="Cambria Math" panose="02040503050406030204" pitchFamily="18" charset="0"/>
                            </a:rPr>
                            <m:t>1</m:t>
                          </m:r>
                        </m:sub>
                        <m:sup>
                          <m:r>
                            <a:rPr lang="tr-TR" i="1">
                              <a:latin typeface="Cambria Math" panose="02040503050406030204" pitchFamily="18" charset="0"/>
                            </a:rPr>
                            <m:t>+</m:t>
                          </m:r>
                        </m:sup>
                      </m:sSubSup>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4</m:t>
                          </m:r>
                          <m:r>
                            <a:rPr lang="tr-TR" i="1">
                              <a:latin typeface="Cambria Math" panose="02040503050406030204" pitchFamily="18" charset="0"/>
                            </a:rPr>
                            <m:t>𝑆</m:t>
                          </m:r>
                        </m:e>
                        <m:sub>
                          <m:r>
                            <a:rPr lang="tr-TR" i="1">
                              <a:latin typeface="Cambria Math" panose="02040503050406030204" pitchFamily="18" charset="0"/>
                            </a:rPr>
                            <m:t>3</m:t>
                          </m:r>
                        </m:sub>
                      </m:sSub>
                      <m:r>
                        <a:rPr lang="tr-TR" b="0" i="1" smtClean="0">
                          <a:latin typeface="Cambria Math" panose="02040503050406030204" pitchFamily="18" charset="0"/>
                        </a:rPr>
                        <m:t>=5</m:t>
                      </m:r>
                    </m:oMath>
                  </m:oMathPara>
                </a14:m>
                <a:endParaRPr lang="tr-TR"/>
              </a:p>
            </p:txBody>
          </p:sp>
        </mc:Choice>
        <mc:Fallback xmlns="">
          <p:sp>
            <p:nvSpPr>
              <p:cNvPr id="11" name="Metin kutusu 10">
                <a:extLst>
                  <a:ext uri="{FF2B5EF4-FFF2-40B4-BE49-F238E27FC236}">
                    <a16:creationId xmlns:a16="http://schemas.microsoft.com/office/drawing/2014/main" id="{A194B9F8-476E-45B5-00A2-B95208D4E31F}"/>
                  </a:ext>
                </a:extLst>
              </p:cNvPr>
              <p:cNvSpPr txBox="1">
                <a:spLocks noRot="1" noChangeAspect="1" noMove="1" noResize="1" noEditPoints="1" noAdjustHandles="1" noChangeArrowheads="1" noChangeShapeType="1" noTextEdit="1"/>
              </p:cNvSpPr>
              <p:nvPr/>
            </p:nvSpPr>
            <p:spPr>
              <a:xfrm>
                <a:off x="1689818" y="3364403"/>
                <a:ext cx="4572000" cy="369332"/>
              </a:xfrm>
              <a:prstGeom prst="rect">
                <a:avLst/>
              </a:prstGeom>
              <a:blipFill>
                <a:blip r:embed="rId7"/>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B7514955-7D81-4F0B-DF7F-546F7AB42CF3}"/>
                  </a:ext>
                </a:extLst>
              </p:cNvPr>
              <p:cNvSpPr txBox="1"/>
              <p:nvPr/>
            </p:nvSpPr>
            <p:spPr>
              <a:xfrm>
                <a:off x="1689818" y="3777394"/>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tr-TR" i="1" smtClean="0">
                              <a:latin typeface="Cambria Math" panose="02040503050406030204" pitchFamily="18" charset="0"/>
                            </a:rPr>
                          </m:ctrlPr>
                        </m:sSubSupPr>
                        <m:e>
                          <m:r>
                            <a:rPr lang="tr-TR" i="1">
                              <a:latin typeface="Cambria Math" panose="02040503050406030204" pitchFamily="18" charset="0"/>
                            </a:rPr>
                            <m:t>𝑑</m:t>
                          </m:r>
                        </m:e>
                        <m:sub>
                          <m:r>
                            <a:rPr lang="tr-TR" i="1">
                              <a:latin typeface="Cambria Math" panose="02040503050406030204" pitchFamily="18" charset="0"/>
                            </a:rPr>
                            <m:t>1</m:t>
                          </m:r>
                        </m:sub>
                        <m:sup>
                          <m:r>
                            <a:rPr lang="tr-TR" i="1">
                              <a:latin typeface="Cambria Math" panose="02040503050406030204" pitchFamily="18" charset="0"/>
                            </a:rPr>
                            <m:t>+</m:t>
                          </m:r>
                        </m:sup>
                      </m:sSubSup>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4</m:t>
                          </m:r>
                          <m:r>
                            <a:rPr lang="tr-TR" i="1">
                              <a:latin typeface="Cambria Math" panose="02040503050406030204" pitchFamily="18" charset="0"/>
                            </a:rPr>
                            <m:t>𝑆</m:t>
                          </m:r>
                        </m:e>
                        <m:sub>
                          <m:r>
                            <a:rPr lang="tr-TR" i="1">
                              <a:latin typeface="Cambria Math" panose="02040503050406030204" pitchFamily="18" charset="0"/>
                            </a:rPr>
                            <m:t>3</m:t>
                          </m:r>
                        </m:sub>
                      </m:sSub>
                      <m:r>
                        <a:rPr lang="tr-TR" b="0" i="1" smtClean="0">
                          <a:latin typeface="Cambria Math" panose="02040503050406030204" pitchFamily="18" charset="0"/>
                        </a:rPr>
                        <m:t>+</m:t>
                      </m:r>
                      <m:r>
                        <a:rPr lang="tr-TR" b="0" i="1" smtClean="0">
                          <a:latin typeface="Cambria Math" panose="02040503050406030204" pitchFamily="18" charset="0"/>
                        </a:rPr>
                        <m:t>𝐴</m:t>
                      </m:r>
                      <m:r>
                        <a:rPr lang="tr-TR" b="0" i="1" smtClean="0">
                          <a:latin typeface="Cambria Math" panose="02040503050406030204" pitchFamily="18" charset="0"/>
                        </a:rPr>
                        <m:t>=0</m:t>
                      </m:r>
                    </m:oMath>
                  </m:oMathPara>
                </a14:m>
                <a:endParaRPr lang="tr-TR"/>
              </a:p>
            </p:txBody>
          </p:sp>
        </mc:Choice>
        <mc:Fallback xmlns="">
          <p:sp>
            <p:nvSpPr>
              <p:cNvPr id="12" name="Metin kutusu 11">
                <a:extLst>
                  <a:ext uri="{FF2B5EF4-FFF2-40B4-BE49-F238E27FC236}">
                    <a16:creationId xmlns:a16="http://schemas.microsoft.com/office/drawing/2014/main" id="{B7514955-7D81-4F0B-DF7F-546F7AB42CF3}"/>
                  </a:ext>
                </a:extLst>
              </p:cNvPr>
              <p:cNvSpPr txBox="1">
                <a:spLocks noRot="1" noChangeAspect="1" noMove="1" noResize="1" noEditPoints="1" noAdjustHandles="1" noChangeArrowheads="1" noChangeShapeType="1" noTextEdit="1"/>
              </p:cNvSpPr>
              <p:nvPr/>
            </p:nvSpPr>
            <p:spPr>
              <a:xfrm>
                <a:off x="1689818" y="3777394"/>
                <a:ext cx="4572000" cy="369332"/>
              </a:xfrm>
              <a:prstGeom prst="rect">
                <a:avLst/>
              </a:prstGeom>
              <a:blipFill>
                <a:blip r:embed="rId8"/>
                <a:stretch>
                  <a:fillRect b="-1667"/>
                </a:stretch>
              </a:blipFill>
            </p:spPr>
            <p:txBody>
              <a:bodyPr/>
              <a:lstStyle/>
              <a:p>
                <a:r>
                  <a:rPr lang="tr-TR">
                    <a:noFill/>
                  </a:rPr>
                  <a:t> </a:t>
                </a:r>
              </a:p>
            </p:txBody>
          </p:sp>
        </mc:Fallback>
      </mc:AlternateContent>
    </p:spTree>
    <p:extLst>
      <p:ext uri="{BB962C8B-B14F-4D97-AF65-F5344CB8AC3E}">
        <p14:creationId xmlns:p14="http://schemas.microsoft.com/office/powerpoint/2010/main" val="400445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73F04738-BF3E-14AE-C763-E753422206EF}"/>
              </a:ext>
            </a:extLst>
          </p:cNvPr>
          <p:cNvSpPr>
            <a:spLocks noGrp="1"/>
          </p:cNvSpPr>
          <p:nvPr>
            <p:ph type="ctrTitle"/>
          </p:nvPr>
        </p:nvSpPr>
        <p:spPr/>
        <p:txBody>
          <a:bodyPr/>
          <a:lstStyle/>
          <a:p>
            <a:r>
              <a:rPr lang="tr-TR">
                <a:solidFill>
                  <a:srgbClr val="EA6131"/>
                </a:solidFill>
              </a:rPr>
              <a:t>K</a:t>
            </a:r>
            <a:r>
              <a:rPr lang="tr-TR"/>
              <a:t>olon </a:t>
            </a:r>
            <a:r>
              <a:rPr lang="tr-TR">
                <a:solidFill>
                  <a:srgbClr val="EA6131"/>
                </a:solidFill>
              </a:rPr>
              <a:t>D</a:t>
            </a:r>
            <a:r>
              <a:rPr lang="tr-TR"/>
              <a:t>üşürme </a:t>
            </a:r>
            <a:r>
              <a:rPr lang="tr-TR">
                <a:solidFill>
                  <a:srgbClr val="EA6131"/>
                </a:solidFill>
              </a:rPr>
              <a:t>K</a:t>
            </a:r>
            <a:r>
              <a:rPr lang="tr-TR"/>
              <a:t>uralı</a:t>
            </a:r>
          </a:p>
        </p:txBody>
      </p:sp>
    </p:spTree>
    <p:extLst>
      <p:ext uri="{BB962C8B-B14F-4D97-AF65-F5344CB8AC3E}">
        <p14:creationId xmlns:p14="http://schemas.microsoft.com/office/powerpoint/2010/main" val="869661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1A5754F7-4782-2C08-AC49-B5F799FEEB9F}"/>
              </a:ext>
            </a:extLst>
          </p:cNvPr>
          <p:cNvPicPr>
            <a:picLocks noChangeAspect="1"/>
          </p:cNvPicPr>
          <p:nvPr/>
        </p:nvPicPr>
        <p:blipFill>
          <a:blip r:embed="rId2"/>
          <a:stretch>
            <a:fillRect/>
          </a:stretch>
        </p:blipFill>
        <p:spPr>
          <a:xfrm>
            <a:off x="4514850" y="1828370"/>
            <a:ext cx="4629150" cy="1838325"/>
          </a:xfrm>
          <a:prstGeom prst="rect">
            <a:avLst/>
          </a:prstGeom>
        </p:spPr>
      </p:pic>
      <p:sp>
        <p:nvSpPr>
          <p:cNvPr id="3" name="Başlık 2">
            <a:extLst>
              <a:ext uri="{FF2B5EF4-FFF2-40B4-BE49-F238E27FC236}">
                <a16:creationId xmlns:a16="http://schemas.microsoft.com/office/drawing/2014/main" id="{24D6FB68-0F70-201A-AE3F-8510A1B8CDB6}"/>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60A65589-C466-60BD-26F3-65BB75169B88}"/>
              </a:ext>
            </a:extLst>
          </p:cNvPr>
          <p:cNvPicPr>
            <a:picLocks noChangeAspect="1"/>
          </p:cNvPicPr>
          <p:nvPr/>
        </p:nvPicPr>
        <p:blipFill>
          <a:blip r:embed="rId3"/>
          <a:stretch>
            <a:fillRect/>
          </a:stretch>
        </p:blipFill>
        <p:spPr>
          <a:xfrm>
            <a:off x="971600" y="4149080"/>
            <a:ext cx="7562850" cy="2257425"/>
          </a:xfrm>
          <a:prstGeom prst="rect">
            <a:avLst/>
          </a:prstGeom>
          <a:ln>
            <a:noFill/>
          </a:ln>
          <a:effectLst>
            <a:outerShdw blurRad="292100" dist="139700" dir="2700000" algn="tl" rotWithShape="0">
              <a:srgbClr val="333333">
                <a:alpha val="65000"/>
              </a:srgbClr>
            </a:outerShdw>
          </a:effectLst>
        </p:spPr>
      </p:pic>
      <p:pic>
        <p:nvPicPr>
          <p:cNvPr id="5" name="Resim 4">
            <a:extLst>
              <a:ext uri="{FF2B5EF4-FFF2-40B4-BE49-F238E27FC236}">
                <a16:creationId xmlns:a16="http://schemas.microsoft.com/office/drawing/2014/main" id="{725CDA42-E9E4-E8DA-98D8-83E7C53563C8}"/>
              </a:ext>
            </a:extLst>
          </p:cNvPr>
          <p:cNvPicPr>
            <a:picLocks noChangeAspect="1"/>
          </p:cNvPicPr>
          <p:nvPr/>
        </p:nvPicPr>
        <p:blipFill>
          <a:blip r:embed="rId4"/>
          <a:stretch>
            <a:fillRect/>
          </a:stretch>
        </p:blipFill>
        <p:spPr>
          <a:xfrm>
            <a:off x="24798" y="1828370"/>
            <a:ext cx="4572000" cy="2047875"/>
          </a:xfrm>
          <a:prstGeom prst="rect">
            <a:avLst/>
          </a:prstGeom>
        </p:spPr>
      </p:pic>
    </p:spTree>
    <p:extLst>
      <p:ext uri="{BB962C8B-B14F-4D97-AF65-F5344CB8AC3E}">
        <p14:creationId xmlns:p14="http://schemas.microsoft.com/office/powerpoint/2010/main" val="225125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85EF623-23F8-47FF-54BC-4E02E422D13D}"/>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12B94803-FECB-0205-800E-83B54F79BCF2}"/>
              </a:ext>
            </a:extLst>
          </p:cNvPr>
          <p:cNvSpPr>
            <a:spLocks noGrp="1"/>
          </p:cNvSpPr>
          <p:nvPr>
            <p:ph type="title"/>
          </p:nvPr>
        </p:nvSpPr>
        <p:spPr/>
        <p:txBody>
          <a:bodyPr/>
          <a:lstStyle/>
          <a:p>
            <a:endParaRPr lang="tr-TR"/>
          </a:p>
        </p:txBody>
      </p:sp>
      <p:grpSp>
        <p:nvGrpSpPr>
          <p:cNvPr id="9" name="Grup 8">
            <a:extLst>
              <a:ext uri="{FF2B5EF4-FFF2-40B4-BE49-F238E27FC236}">
                <a16:creationId xmlns:a16="http://schemas.microsoft.com/office/drawing/2014/main" id="{A7023FA7-A185-F453-8DD1-9FE14C6043B7}"/>
              </a:ext>
            </a:extLst>
          </p:cNvPr>
          <p:cNvGrpSpPr/>
          <p:nvPr/>
        </p:nvGrpSpPr>
        <p:grpSpPr>
          <a:xfrm>
            <a:off x="1110648" y="1479451"/>
            <a:ext cx="7019925" cy="2247900"/>
            <a:chOff x="1110648" y="1479451"/>
            <a:chExt cx="7019925" cy="2247900"/>
          </a:xfrm>
        </p:grpSpPr>
        <p:pic>
          <p:nvPicPr>
            <p:cNvPr id="4" name="Resim 3">
              <a:extLst>
                <a:ext uri="{FF2B5EF4-FFF2-40B4-BE49-F238E27FC236}">
                  <a16:creationId xmlns:a16="http://schemas.microsoft.com/office/drawing/2014/main" id="{2A8A3A11-C32D-E44C-7EA3-067594302775}"/>
                </a:ext>
              </a:extLst>
            </p:cNvPr>
            <p:cNvPicPr>
              <a:picLocks noChangeAspect="1"/>
            </p:cNvPicPr>
            <p:nvPr/>
          </p:nvPicPr>
          <p:blipFill>
            <a:blip r:embed="rId2"/>
            <a:stretch>
              <a:fillRect/>
            </a:stretch>
          </p:blipFill>
          <p:spPr>
            <a:xfrm>
              <a:off x="1110648" y="1479451"/>
              <a:ext cx="7019925" cy="2247900"/>
            </a:xfrm>
            <a:prstGeom prst="rect">
              <a:avLst/>
            </a:prstGeom>
          </p:spPr>
        </p:pic>
        <p:sp>
          <p:nvSpPr>
            <p:cNvPr id="6" name="Dikdörtgen 5">
              <a:extLst>
                <a:ext uri="{FF2B5EF4-FFF2-40B4-BE49-F238E27FC236}">
                  <a16:creationId xmlns:a16="http://schemas.microsoft.com/office/drawing/2014/main" id="{8A4D9ADA-D35F-E7F4-825B-2819306A0000}"/>
                </a:ext>
              </a:extLst>
            </p:cNvPr>
            <p:cNvSpPr/>
            <p:nvPr/>
          </p:nvSpPr>
          <p:spPr>
            <a:xfrm>
              <a:off x="1909537" y="1632223"/>
              <a:ext cx="108012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10" name="Grup 9">
            <a:extLst>
              <a:ext uri="{FF2B5EF4-FFF2-40B4-BE49-F238E27FC236}">
                <a16:creationId xmlns:a16="http://schemas.microsoft.com/office/drawing/2014/main" id="{485F4DA5-EFF3-1062-2404-3BB66FB4ECF4}"/>
              </a:ext>
            </a:extLst>
          </p:cNvPr>
          <p:cNvGrpSpPr/>
          <p:nvPr/>
        </p:nvGrpSpPr>
        <p:grpSpPr>
          <a:xfrm>
            <a:off x="1063023" y="3962342"/>
            <a:ext cx="7067550" cy="2076450"/>
            <a:chOff x="1063023" y="3962342"/>
            <a:chExt cx="7067550" cy="2076450"/>
          </a:xfrm>
        </p:grpSpPr>
        <p:pic>
          <p:nvPicPr>
            <p:cNvPr id="5" name="İçerik Yer Tutucusu 4">
              <a:extLst>
                <a:ext uri="{FF2B5EF4-FFF2-40B4-BE49-F238E27FC236}">
                  <a16:creationId xmlns:a16="http://schemas.microsoft.com/office/drawing/2014/main" id="{E0EB4949-2F6B-FEE6-C452-478640DF8D29}"/>
                </a:ext>
              </a:extLst>
            </p:cNvPr>
            <p:cNvPicPr>
              <a:picLocks noChangeAspect="1"/>
            </p:cNvPicPr>
            <p:nvPr/>
          </p:nvPicPr>
          <p:blipFill>
            <a:blip r:embed="rId3"/>
            <a:stretch>
              <a:fillRect/>
            </a:stretch>
          </p:blipFill>
          <p:spPr>
            <a:xfrm>
              <a:off x="1063023" y="3962342"/>
              <a:ext cx="7067550" cy="2076450"/>
            </a:xfrm>
            <a:prstGeom prst="rect">
              <a:avLst/>
            </a:prstGeom>
          </p:spPr>
        </p:pic>
        <p:sp>
          <p:nvSpPr>
            <p:cNvPr id="7" name="Dikdörtgen 6">
              <a:extLst>
                <a:ext uri="{FF2B5EF4-FFF2-40B4-BE49-F238E27FC236}">
                  <a16:creationId xmlns:a16="http://schemas.microsoft.com/office/drawing/2014/main" id="{E7AE935F-8039-B7E8-39B9-A364091B2FFF}"/>
                </a:ext>
              </a:extLst>
            </p:cNvPr>
            <p:cNvSpPr/>
            <p:nvPr/>
          </p:nvSpPr>
          <p:spPr>
            <a:xfrm>
              <a:off x="2061937" y="4000922"/>
              <a:ext cx="1080120" cy="220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extLst>
      <p:ext uri="{BB962C8B-B14F-4D97-AF65-F5344CB8AC3E}">
        <p14:creationId xmlns:p14="http://schemas.microsoft.com/office/powerpoint/2010/main" val="2448100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4EC20B2-8738-EBAA-BCBC-1D0200978E33}"/>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E15FE4DB-3CB8-1C1C-9F23-4C8019BB4B99}"/>
              </a:ext>
            </a:extLst>
          </p:cNvPr>
          <p:cNvSpPr>
            <a:spLocks noGrp="1"/>
          </p:cNvSpPr>
          <p:nvPr>
            <p:ph type="title"/>
          </p:nvPr>
        </p:nvSpPr>
        <p:spPr/>
        <p:txBody>
          <a:bodyPr/>
          <a:lstStyle/>
          <a:p>
            <a:endParaRPr lang="tr-TR"/>
          </a:p>
        </p:txBody>
      </p:sp>
      <p:grpSp>
        <p:nvGrpSpPr>
          <p:cNvPr id="11" name="Grup 10">
            <a:extLst>
              <a:ext uri="{FF2B5EF4-FFF2-40B4-BE49-F238E27FC236}">
                <a16:creationId xmlns:a16="http://schemas.microsoft.com/office/drawing/2014/main" id="{93A09EA8-1A4C-E660-FF3E-D6FCDB7B53DA}"/>
              </a:ext>
            </a:extLst>
          </p:cNvPr>
          <p:cNvGrpSpPr/>
          <p:nvPr/>
        </p:nvGrpSpPr>
        <p:grpSpPr>
          <a:xfrm>
            <a:off x="992233" y="1484784"/>
            <a:ext cx="6848475" cy="2196083"/>
            <a:chOff x="992233" y="1484784"/>
            <a:chExt cx="6848475" cy="2196083"/>
          </a:xfrm>
        </p:grpSpPr>
        <p:pic>
          <p:nvPicPr>
            <p:cNvPr id="4" name="Resim 3">
              <a:extLst>
                <a:ext uri="{FF2B5EF4-FFF2-40B4-BE49-F238E27FC236}">
                  <a16:creationId xmlns:a16="http://schemas.microsoft.com/office/drawing/2014/main" id="{F7BF209E-EEB7-35A2-86F4-264158A477EE}"/>
                </a:ext>
              </a:extLst>
            </p:cNvPr>
            <p:cNvPicPr>
              <a:picLocks noChangeAspect="1"/>
            </p:cNvPicPr>
            <p:nvPr/>
          </p:nvPicPr>
          <p:blipFill>
            <a:blip r:embed="rId2"/>
            <a:stretch>
              <a:fillRect/>
            </a:stretch>
          </p:blipFill>
          <p:spPr>
            <a:xfrm>
              <a:off x="992233" y="1490117"/>
              <a:ext cx="6848475" cy="2190750"/>
            </a:xfrm>
            <a:prstGeom prst="rect">
              <a:avLst/>
            </a:prstGeom>
          </p:spPr>
        </p:pic>
        <p:sp>
          <p:nvSpPr>
            <p:cNvPr id="8" name="Dikdörtgen: Köşeleri Yuvarlatılmış 7">
              <a:extLst>
                <a:ext uri="{FF2B5EF4-FFF2-40B4-BE49-F238E27FC236}">
                  <a16:creationId xmlns:a16="http://schemas.microsoft.com/office/drawing/2014/main" id="{B681A445-1F68-5A1E-F620-04FDC285DCC2}"/>
                </a:ext>
              </a:extLst>
            </p:cNvPr>
            <p:cNvSpPr/>
            <p:nvPr/>
          </p:nvSpPr>
          <p:spPr>
            <a:xfrm>
              <a:off x="1907704" y="1484784"/>
              <a:ext cx="1080120" cy="2880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10" name="Grup 9">
            <a:extLst>
              <a:ext uri="{FF2B5EF4-FFF2-40B4-BE49-F238E27FC236}">
                <a16:creationId xmlns:a16="http://schemas.microsoft.com/office/drawing/2014/main" id="{0C94FAAA-7DE7-2D92-4C93-83C909D8316D}"/>
              </a:ext>
            </a:extLst>
          </p:cNvPr>
          <p:cNvGrpSpPr/>
          <p:nvPr/>
        </p:nvGrpSpPr>
        <p:grpSpPr>
          <a:xfrm>
            <a:off x="827584" y="3912269"/>
            <a:ext cx="6800850" cy="2152650"/>
            <a:chOff x="827584" y="3912269"/>
            <a:chExt cx="6800850" cy="2152650"/>
          </a:xfrm>
        </p:grpSpPr>
        <p:pic>
          <p:nvPicPr>
            <p:cNvPr id="5" name="Resim 4">
              <a:extLst>
                <a:ext uri="{FF2B5EF4-FFF2-40B4-BE49-F238E27FC236}">
                  <a16:creationId xmlns:a16="http://schemas.microsoft.com/office/drawing/2014/main" id="{462C0FFC-8592-7F90-9E33-E0C0C5B0D609}"/>
                </a:ext>
              </a:extLst>
            </p:cNvPr>
            <p:cNvPicPr>
              <a:picLocks noChangeAspect="1"/>
            </p:cNvPicPr>
            <p:nvPr/>
          </p:nvPicPr>
          <p:blipFill>
            <a:blip r:embed="rId3"/>
            <a:stretch>
              <a:fillRect/>
            </a:stretch>
          </p:blipFill>
          <p:spPr>
            <a:xfrm>
              <a:off x="827584" y="3912269"/>
              <a:ext cx="6800850" cy="2152650"/>
            </a:xfrm>
            <a:prstGeom prst="rect">
              <a:avLst/>
            </a:prstGeom>
          </p:spPr>
        </p:pic>
        <p:sp>
          <p:nvSpPr>
            <p:cNvPr id="9" name="Dikdörtgen: Köşeleri Yuvarlatılmış 8">
              <a:extLst>
                <a:ext uri="{FF2B5EF4-FFF2-40B4-BE49-F238E27FC236}">
                  <a16:creationId xmlns:a16="http://schemas.microsoft.com/office/drawing/2014/main" id="{BC1BB0DE-4B42-FDB2-A34A-AD800DEB413F}"/>
                </a:ext>
              </a:extLst>
            </p:cNvPr>
            <p:cNvSpPr/>
            <p:nvPr/>
          </p:nvSpPr>
          <p:spPr>
            <a:xfrm>
              <a:off x="1691680" y="4005064"/>
              <a:ext cx="1080120" cy="2880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extLst>
      <p:ext uri="{BB962C8B-B14F-4D97-AF65-F5344CB8AC3E}">
        <p14:creationId xmlns:p14="http://schemas.microsoft.com/office/powerpoint/2010/main" val="2362620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E873A10F-8EA6-B537-C2AD-A86001C5A09A}"/>
              </a:ext>
            </a:extLst>
          </p:cNvPr>
          <p:cNvSpPr>
            <a:spLocks noGrp="1"/>
          </p:cNvSpPr>
          <p:nvPr>
            <p:ph type="ctrTitle"/>
          </p:nvPr>
        </p:nvSpPr>
        <p:spPr/>
        <p:txBody>
          <a:bodyPr/>
          <a:lstStyle/>
          <a:p>
            <a:r>
              <a:rPr lang="tr-TR">
                <a:solidFill>
                  <a:srgbClr val="EA6131"/>
                </a:solidFill>
              </a:rPr>
              <a:t>Ö</a:t>
            </a:r>
            <a:r>
              <a:rPr lang="tr-TR"/>
              <a:t>rnekler</a:t>
            </a:r>
          </a:p>
        </p:txBody>
      </p:sp>
    </p:spTree>
    <p:extLst>
      <p:ext uri="{BB962C8B-B14F-4D97-AF65-F5344CB8AC3E}">
        <p14:creationId xmlns:p14="http://schemas.microsoft.com/office/powerpoint/2010/main" val="2143895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21DA4B7-C087-5EB9-799B-8A9B2E870A77}"/>
              </a:ext>
            </a:extLst>
          </p:cNvPr>
          <p:cNvSpPr>
            <a:spLocks noGrp="1"/>
          </p:cNvSpPr>
          <p:nvPr>
            <p:ph idx="1"/>
          </p:nvPr>
        </p:nvSpPr>
        <p:spPr/>
        <p:txBody>
          <a:bodyPr/>
          <a:lstStyle/>
          <a:p>
            <a:pPr>
              <a:buFont typeface="Arial" panose="020B0604020202020204" pitchFamily="34" charset="0"/>
              <a:buChar char="•"/>
            </a:pPr>
            <a:r>
              <a:rPr lang="tr-TR"/>
              <a:t>Camyo Manufacturing, torna ve delgi kullanımı gerektiren dört parça üretmektedir. İki makine günde 10 saat çalışır. Aşağıdaki tablo, her bir parçanın gerektirdiği dakika cinsinden süreyi içermektedir:</a:t>
            </a:r>
            <a:endParaRPr lang="en-US" altLang="tr-TR"/>
          </a:p>
          <a:p>
            <a:pPr eaLnBrk="1" hangingPunct="1"/>
            <a:endParaRPr lang="en-US" altLang="tr-TR"/>
          </a:p>
          <a:p>
            <a:pPr eaLnBrk="1" hangingPunct="1"/>
            <a:endParaRPr lang="en-US" altLang="tr-TR"/>
          </a:p>
          <a:p>
            <a:pPr eaLnBrk="1" hangingPunct="1"/>
            <a:endParaRPr lang="tr-TR" altLang="tr-TR"/>
          </a:p>
          <a:p>
            <a:pPr eaLnBrk="1" hangingPunct="1"/>
            <a:endParaRPr lang="tr-TR" altLang="tr-TR"/>
          </a:p>
          <a:p>
            <a:pPr eaLnBrk="1" hangingPunct="1"/>
            <a:endParaRPr lang="en-US" altLang="tr-TR"/>
          </a:p>
          <a:p>
            <a:pPr eaLnBrk="1" hangingPunct="1"/>
            <a:endParaRPr lang="en-US" altLang="tr-TR"/>
          </a:p>
          <a:p>
            <a:pPr eaLnBrk="1" hangingPunct="1"/>
            <a:endParaRPr lang="en-US" altLang="tr-TR"/>
          </a:p>
          <a:p>
            <a:pPr>
              <a:buFont typeface="Arial" panose="020B0604020202020204" pitchFamily="34" charset="0"/>
              <a:buChar char="•"/>
            </a:pPr>
            <a:r>
              <a:rPr lang="tr-TR"/>
              <a:t>İki makinenin kullanım sürelerinin toplam çalışma süreleri arasındaki farkı 30 dakikayı geçmeyecek şekilde dengelemesi istenir. Piyasa talebi, her bir parçanın üretilen birim sayısını en az 10 birim ile sınırlandırmaktadır. Ek olarak, bölüm 1'deki birim sayısı 2. bölümün değerini aşamaz.</a:t>
            </a:r>
            <a:endParaRPr lang="en-US" altLang="tr-TR"/>
          </a:p>
          <a:p>
            <a:endParaRPr lang="tr-TR"/>
          </a:p>
        </p:txBody>
      </p:sp>
      <p:sp>
        <p:nvSpPr>
          <p:cNvPr id="3" name="Başlık 2">
            <a:extLst>
              <a:ext uri="{FF2B5EF4-FFF2-40B4-BE49-F238E27FC236}">
                <a16:creationId xmlns:a16="http://schemas.microsoft.com/office/drawing/2014/main" id="{60B00F6C-30FE-0A6C-B3E1-E69880F259FB}"/>
              </a:ext>
            </a:extLst>
          </p:cNvPr>
          <p:cNvSpPr>
            <a:spLocks noGrp="1"/>
          </p:cNvSpPr>
          <p:nvPr>
            <p:ph type="title"/>
          </p:nvPr>
        </p:nvSpPr>
        <p:spPr/>
        <p:txBody>
          <a:bodyPr/>
          <a:lstStyle/>
          <a:p>
            <a:r>
              <a:rPr lang="tr-TR"/>
              <a:t>Camyo Üretim</a:t>
            </a:r>
          </a:p>
        </p:txBody>
      </p:sp>
      <p:graphicFrame>
        <p:nvGraphicFramePr>
          <p:cNvPr id="4" name="Group 47">
            <a:extLst>
              <a:ext uri="{FF2B5EF4-FFF2-40B4-BE49-F238E27FC236}">
                <a16:creationId xmlns:a16="http://schemas.microsoft.com/office/drawing/2014/main" id="{2844C1B5-E565-DADE-69C3-9485057868F7}"/>
              </a:ext>
            </a:extLst>
          </p:cNvPr>
          <p:cNvGraphicFramePr>
            <a:graphicFrameLocks/>
          </p:cNvGraphicFramePr>
          <p:nvPr>
            <p:extLst>
              <p:ext uri="{D42A27DB-BD31-4B8C-83A1-F6EECF244321}">
                <p14:modId xmlns:p14="http://schemas.microsoft.com/office/powerpoint/2010/main" val="419588021"/>
              </p:ext>
            </p:extLst>
          </p:nvPr>
        </p:nvGraphicFramePr>
        <p:xfrm>
          <a:off x="2987824" y="2204864"/>
          <a:ext cx="3865244" cy="1828800"/>
        </p:xfrm>
        <a:graphic>
          <a:graphicData uri="http://schemas.openxmlformats.org/drawingml/2006/table">
            <a:tbl>
              <a:tblPr/>
              <a:tblGrid>
                <a:gridCol w="944880">
                  <a:extLst>
                    <a:ext uri="{9D8B030D-6E8A-4147-A177-3AD203B41FA5}">
                      <a16:colId xmlns:a16="http://schemas.microsoft.com/office/drawing/2014/main" val="20000"/>
                    </a:ext>
                  </a:extLst>
                </a:gridCol>
                <a:gridCol w="1342983">
                  <a:extLst>
                    <a:ext uri="{9D8B030D-6E8A-4147-A177-3AD203B41FA5}">
                      <a16:colId xmlns:a16="http://schemas.microsoft.com/office/drawing/2014/main" val="20001"/>
                    </a:ext>
                  </a:extLst>
                </a:gridCol>
                <a:gridCol w="1577381">
                  <a:extLst>
                    <a:ext uri="{9D8B030D-6E8A-4147-A177-3AD203B41FA5}">
                      <a16:colId xmlns:a16="http://schemas.microsoft.com/office/drawing/2014/main" val="20002"/>
                    </a:ext>
                  </a:extLst>
                </a:gridCol>
              </a:tblGrid>
              <a:tr h="3254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800" b="0" i="0" u="none" strike="noStrike" cap="none" normalizeH="0" baseline="0" dirty="0">
                          <a:ln>
                            <a:noFill/>
                          </a:ln>
                          <a:solidFill>
                            <a:schemeClr val="tx1"/>
                          </a:solidFill>
                          <a:effectLst/>
                          <a:latin typeface="Arial" panose="020B0604020202020204" pitchFamily="34" charset="0"/>
                        </a:rPr>
                        <a:t>Parça</a:t>
                      </a:r>
                      <a:endParaRPr kumimoji="0" lang="en-US" sz="1800" b="0" i="0" u="none" strike="noStrike" cap="none" normalizeH="0" baseline="0" dirty="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800" b="0" i="0" u="none" strike="noStrike" cap="none" normalizeH="0" baseline="0" dirty="0">
                          <a:ln>
                            <a:noFill/>
                          </a:ln>
                          <a:solidFill>
                            <a:schemeClr val="tx1"/>
                          </a:solidFill>
                          <a:effectLst/>
                          <a:latin typeface="Arial" panose="020B0604020202020204" pitchFamily="34" charset="0"/>
                        </a:rPr>
                        <a:t>Torna</a:t>
                      </a:r>
                      <a:endParaRPr kumimoji="0" lang="en-US"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800" b="0" i="0" u="none" strike="noStrike" cap="none" normalizeH="0" baseline="0" dirty="0">
                          <a:ln>
                            <a:noFill/>
                          </a:ln>
                          <a:solidFill>
                            <a:schemeClr val="tx1"/>
                          </a:solidFill>
                          <a:effectLst/>
                          <a:latin typeface="Arial" panose="020B0604020202020204" pitchFamily="34" charset="0"/>
                        </a:rPr>
                        <a:t>Delgi</a:t>
                      </a:r>
                      <a:endParaRPr kumimoji="0" lang="en-US"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54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54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54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54952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BBB96B1-C405-0099-78C3-B424606EE74F}"/>
              </a:ext>
            </a:extLst>
          </p:cNvPr>
          <p:cNvSpPr>
            <a:spLocks noGrp="1"/>
          </p:cNvSpPr>
          <p:nvPr>
            <p:ph idx="1"/>
          </p:nvPr>
        </p:nvSpPr>
        <p:spPr/>
        <p:txBody>
          <a:bodyPr/>
          <a:lstStyle/>
          <a:p>
            <a:pPr eaLnBrk="1" hangingPunct="1"/>
            <a:r>
              <a:rPr lang="tr-TR" altLang="tr-TR"/>
              <a:t>Karar değişkenleri</a:t>
            </a:r>
            <a:endParaRPr lang="en-US" altLang="tr-TR"/>
          </a:p>
          <a:p>
            <a:pPr lvl="1" eaLnBrk="1" hangingPunct="1">
              <a:buFontTx/>
              <a:buNone/>
            </a:pPr>
            <a:r>
              <a:rPr lang="en-US" altLang="tr-TR"/>
              <a:t>x</a:t>
            </a:r>
            <a:r>
              <a:rPr lang="en-US" altLang="tr-TR" baseline="-25000"/>
              <a:t>i</a:t>
            </a:r>
            <a:r>
              <a:rPr lang="en-US" altLang="tr-TR"/>
              <a:t> = </a:t>
            </a:r>
            <a:r>
              <a:rPr lang="tr-TR" altLang="tr-TR"/>
              <a:t>bir günde üretilen ürün miktarı </a:t>
            </a:r>
            <a:r>
              <a:rPr lang="en-US" altLang="tr-TR"/>
              <a:t>i, i=1, 2, 3, 4</a:t>
            </a:r>
          </a:p>
          <a:p>
            <a:pPr eaLnBrk="1" hangingPunct="1">
              <a:buFont typeface="Arial" panose="020B0604020202020204" pitchFamily="34" charset="0"/>
              <a:buChar char="•"/>
            </a:pPr>
            <a:endParaRPr lang="tr-TR" altLang="tr-TR"/>
          </a:p>
          <a:p>
            <a:pPr eaLnBrk="1" hangingPunct="1">
              <a:buFont typeface="Arial" panose="020B0604020202020204" pitchFamily="34" charset="0"/>
              <a:buChar char="•"/>
            </a:pPr>
            <a:r>
              <a:rPr lang="tr-TR" altLang="tr-TR"/>
              <a:t>İşlem zamanı hedefi</a:t>
            </a:r>
            <a:r>
              <a:rPr lang="en-US" altLang="tr-TR"/>
              <a:t>:</a:t>
            </a:r>
            <a:r>
              <a:rPr lang="tr-TR" altLang="tr-TR"/>
              <a:t> Makine 1’deki zaman </a:t>
            </a:r>
            <a:r>
              <a:rPr lang="en-US" altLang="tr-TR"/>
              <a:t>(</a:t>
            </a:r>
            <a:r>
              <a:rPr lang="tr-TR" altLang="tr-TR"/>
              <a:t>torna</a:t>
            </a:r>
            <a:r>
              <a:rPr lang="en-US" altLang="tr-TR"/>
              <a:t>) </a:t>
            </a:r>
            <a:r>
              <a:rPr lang="tr-TR" altLang="tr-TR"/>
              <a:t>ve makine 2’deki zaman farkı 30 dakikayı aşmayacak</a:t>
            </a:r>
            <a:r>
              <a:rPr lang="en-US" altLang="tr-TR"/>
              <a:t>: </a:t>
            </a:r>
          </a:p>
          <a:p>
            <a:endParaRPr lang="tr-TR"/>
          </a:p>
          <a:p>
            <a:pPr algn="ctr"/>
            <a:r>
              <a:rPr lang="en-US" altLang="tr-TR" sz="2000"/>
              <a:t>|time1 – time2| ≤ 30</a:t>
            </a:r>
            <a:endParaRPr lang="tr-TR" altLang="tr-TR" sz="2000"/>
          </a:p>
          <a:p>
            <a:pPr algn="ctr"/>
            <a:endParaRPr lang="tr-TR" dirty="0"/>
          </a:p>
          <a:p>
            <a:pPr algn="ctr" eaLnBrk="1" hangingPunct="1">
              <a:buFontTx/>
              <a:buNone/>
            </a:pPr>
            <a:r>
              <a:rPr lang="en-US" altLang="tr-TR" sz="2000">
                <a:cs typeface="Arial" panose="020B0604020202020204" pitchFamily="34" charset="0"/>
              </a:rPr>
              <a:t>-</a:t>
            </a:r>
            <a:r>
              <a:rPr lang="en-US" altLang="tr-TR" sz="2000" dirty="0">
                <a:cs typeface="Arial" panose="020B0604020202020204" pitchFamily="34" charset="0"/>
              </a:rPr>
              <a:t>30 ≤ </a:t>
            </a:r>
            <a:r>
              <a:rPr lang="en-US" altLang="tr-TR" sz="2000" dirty="0"/>
              <a:t>time</a:t>
            </a:r>
            <a:r>
              <a:rPr lang="en-US" altLang="tr-TR" sz="2000" baseline="-25000" dirty="0"/>
              <a:t>1</a:t>
            </a:r>
            <a:r>
              <a:rPr lang="en-US" altLang="tr-TR" sz="2000" dirty="0"/>
              <a:t> – time</a:t>
            </a:r>
            <a:r>
              <a:rPr lang="en-US" altLang="tr-TR" sz="2000" baseline="-25000" dirty="0"/>
              <a:t>2</a:t>
            </a:r>
            <a:r>
              <a:rPr lang="en-US" altLang="tr-TR" sz="2000" dirty="0">
                <a:cs typeface="Arial" panose="020B0604020202020204" pitchFamily="34" charset="0"/>
              </a:rPr>
              <a:t> ≤ 30</a:t>
            </a:r>
            <a:endParaRPr lang="tr-TR" altLang="tr-TR" sz="2000" dirty="0">
              <a:cs typeface="Arial" panose="020B0604020202020204" pitchFamily="34" charset="0"/>
            </a:endParaRPr>
          </a:p>
          <a:p>
            <a:pPr eaLnBrk="1" hangingPunct="1">
              <a:buFontTx/>
              <a:buNone/>
            </a:pPr>
            <a:endParaRPr lang="en-US" altLang="tr-TR" sz="2000" dirty="0">
              <a:cs typeface="Arial" panose="020B0604020202020204" pitchFamily="34" charset="0"/>
            </a:endParaRPr>
          </a:p>
          <a:p>
            <a:pPr lvl="1" eaLnBrk="1" hangingPunct="1">
              <a:buFontTx/>
              <a:buNone/>
            </a:pPr>
            <a:r>
              <a:rPr lang="en-US" altLang="tr-TR" sz="2000" dirty="0"/>
              <a:t>		time1 = 5 x1 + 6 x2 + 4 x3 + 7 x4</a:t>
            </a:r>
            <a:r>
              <a:rPr lang="en-US" altLang="tr-TR" sz="2000"/>
              <a:t>	</a:t>
            </a:r>
            <a:r>
              <a:rPr lang="tr-TR" altLang="tr-TR" sz="2000"/>
              <a:t>(torna)</a:t>
            </a:r>
            <a:endParaRPr lang="en-US" altLang="tr-TR" sz="2000" dirty="0"/>
          </a:p>
          <a:p>
            <a:pPr lvl="1" eaLnBrk="1" hangingPunct="1">
              <a:buFontTx/>
              <a:buNone/>
            </a:pPr>
            <a:r>
              <a:rPr lang="en-US" altLang="tr-TR" sz="2000" dirty="0"/>
              <a:t>		time2 = 3 x1 + 2 x2 + 6 x3 + 4 x4</a:t>
            </a:r>
            <a:r>
              <a:rPr lang="en-US" altLang="tr-TR" sz="2000"/>
              <a:t>	</a:t>
            </a:r>
            <a:r>
              <a:rPr lang="tr-TR" altLang="tr-TR" sz="2000"/>
              <a:t>(delgi)</a:t>
            </a:r>
            <a:endParaRPr lang="en-US" altLang="tr-TR" sz="2000" dirty="0"/>
          </a:p>
          <a:p>
            <a:pPr lvl="1" eaLnBrk="1" hangingPunct="1">
              <a:buFontTx/>
              <a:buNone/>
            </a:pPr>
            <a:r>
              <a:rPr lang="en-US" altLang="tr-TR" sz="2000" dirty="0"/>
              <a:t>		-30 </a:t>
            </a:r>
            <a:r>
              <a:rPr lang="en-US" altLang="tr-TR" sz="2000"/>
              <a:t>≤ (5 </a:t>
            </a:r>
            <a:r>
              <a:rPr lang="en-US" altLang="tr-TR" sz="2000" dirty="0"/>
              <a:t>x1 + 6 x2 + 4 x3 + </a:t>
            </a:r>
            <a:r>
              <a:rPr lang="en-US" altLang="tr-TR" sz="2000"/>
              <a:t>7 x4) – (3 </a:t>
            </a:r>
            <a:r>
              <a:rPr lang="en-US" altLang="tr-TR" sz="2000" dirty="0"/>
              <a:t>x1 + 2 x2 + 6 x3 + </a:t>
            </a:r>
            <a:r>
              <a:rPr lang="en-US" altLang="tr-TR" sz="2000"/>
              <a:t>4 x4) </a:t>
            </a:r>
            <a:r>
              <a:rPr lang="en-US" altLang="tr-TR" sz="2000" dirty="0"/>
              <a:t>≤ 30</a:t>
            </a:r>
          </a:p>
          <a:p>
            <a:pPr lvl="1" eaLnBrk="1" hangingPunct="1">
              <a:buFontTx/>
              <a:buNone/>
            </a:pPr>
            <a:r>
              <a:rPr lang="en-US" altLang="tr-TR" sz="2000" dirty="0"/>
              <a:t>		-30 ≤ 2 x1 + 4 x2 - 2 x3 + 3 x4  ≤ 30</a:t>
            </a:r>
          </a:p>
          <a:p>
            <a:pPr algn="ctr"/>
            <a:endParaRPr lang="tr-TR" dirty="0"/>
          </a:p>
        </p:txBody>
      </p:sp>
      <p:sp>
        <p:nvSpPr>
          <p:cNvPr id="3" name="Başlık 2">
            <a:extLst>
              <a:ext uri="{FF2B5EF4-FFF2-40B4-BE49-F238E27FC236}">
                <a16:creationId xmlns:a16="http://schemas.microsoft.com/office/drawing/2014/main" id="{C4B1E987-7609-C1F2-18E1-0F7C66FABD62}"/>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954810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5A71034-D333-046A-D0A0-BCAD34FF8074}"/>
              </a:ext>
            </a:extLst>
          </p:cNvPr>
          <p:cNvSpPr>
            <a:spLocks noGrp="1"/>
          </p:cNvSpPr>
          <p:nvPr>
            <p:ph idx="1"/>
          </p:nvPr>
        </p:nvSpPr>
        <p:spPr/>
        <p:txBody>
          <a:bodyPr/>
          <a:lstStyle/>
          <a:p>
            <a:pPr eaLnBrk="1" hangingPunct="1">
              <a:lnSpc>
                <a:spcPct val="90000"/>
              </a:lnSpc>
              <a:buFontTx/>
              <a:buNone/>
            </a:pPr>
            <a:r>
              <a:rPr lang="en-US" altLang="tr-TR"/>
              <a:t>Min Z = </a:t>
            </a:r>
            <a:r>
              <a:rPr lang="tr-TR" altLang="tr-TR"/>
              <a:t>d</a:t>
            </a:r>
            <a:r>
              <a:rPr lang="en-US" altLang="tr-TR" baseline="-25000"/>
              <a:t>1</a:t>
            </a:r>
            <a:r>
              <a:rPr lang="tr-TR" altLang="tr-TR" baseline="30000"/>
              <a:t>+</a:t>
            </a:r>
            <a:r>
              <a:rPr lang="en-US" altLang="tr-TR"/>
              <a:t> + </a:t>
            </a:r>
            <a:r>
              <a:rPr lang="tr-TR" altLang="tr-TR"/>
              <a:t>d</a:t>
            </a:r>
            <a:r>
              <a:rPr lang="en-US" altLang="tr-TR" baseline="-25000"/>
              <a:t>2</a:t>
            </a:r>
            <a:r>
              <a:rPr lang="tr-TR" altLang="tr-TR" baseline="30000"/>
              <a:t>-</a:t>
            </a:r>
            <a:endParaRPr lang="en-US" altLang="tr-TR" baseline="30000"/>
          </a:p>
          <a:p>
            <a:pPr eaLnBrk="1" hangingPunct="1">
              <a:lnSpc>
                <a:spcPct val="90000"/>
              </a:lnSpc>
              <a:buFontTx/>
              <a:buNone/>
            </a:pPr>
            <a:endParaRPr lang="tr-TR" altLang="tr-TR" baseline="30000"/>
          </a:p>
          <a:p>
            <a:pPr eaLnBrk="1" hangingPunct="1">
              <a:lnSpc>
                <a:spcPct val="90000"/>
              </a:lnSpc>
              <a:buFontTx/>
              <a:buNone/>
            </a:pPr>
            <a:r>
              <a:rPr lang="en-US" altLang="tr-TR"/>
              <a:t>	</a:t>
            </a:r>
            <a:r>
              <a:rPr lang="en-US" altLang="tr-TR">
                <a:cs typeface="Arial" panose="020B0604020202020204" pitchFamily="34" charset="0"/>
              </a:rPr>
              <a:t>5 </a:t>
            </a:r>
            <a:r>
              <a:rPr lang="en-US" altLang="tr-TR"/>
              <a:t>x</a:t>
            </a:r>
            <a:r>
              <a:rPr lang="en-US" altLang="tr-TR" baseline="-25000"/>
              <a:t>1</a:t>
            </a:r>
            <a:r>
              <a:rPr lang="en-US" altLang="tr-TR">
                <a:cs typeface="Arial" panose="020B0604020202020204" pitchFamily="34" charset="0"/>
              </a:rPr>
              <a:t> + 6 </a:t>
            </a:r>
            <a:r>
              <a:rPr lang="en-US" altLang="tr-TR"/>
              <a:t>x</a:t>
            </a:r>
            <a:r>
              <a:rPr lang="en-US" altLang="tr-TR" baseline="-25000"/>
              <a:t>2</a:t>
            </a:r>
            <a:r>
              <a:rPr lang="en-US" altLang="tr-TR">
                <a:cs typeface="Arial" panose="020B0604020202020204" pitchFamily="34" charset="0"/>
              </a:rPr>
              <a:t> + 4 </a:t>
            </a:r>
            <a:r>
              <a:rPr lang="en-US" altLang="tr-TR"/>
              <a:t>x</a:t>
            </a:r>
            <a:r>
              <a:rPr lang="en-US" altLang="tr-TR" baseline="-25000"/>
              <a:t>3</a:t>
            </a:r>
            <a:r>
              <a:rPr lang="en-US" altLang="tr-TR">
                <a:cs typeface="Arial" panose="020B0604020202020204" pitchFamily="34" charset="0"/>
              </a:rPr>
              <a:t> + 7 </a:t>
            </a:r>
            <a:r>
              <a:rPr lang="en-US" altLang="tr-TR"/>
              <a:t>x</a:t>
            </a:r>
            <a:r>
              <a:rPr lang="en-US" altLang="tr-TR" baseline="-25000"/>
              <a:t>4</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cs typeface="Arial" panose="020B0604020202020204" pitchFamily="34" charset="0"/>
              </a:rPr>
              <a:t>≤ 600  </a:t>
            </a:r>
            <a:r>
              <a:rPr lang="tr-TR" altLang="tr-TR" sz="1400">
                <a:cs typeface="Arial" panose="020B0604020202020204" pitchFamily="34" charset="0"/>
              </a:rPr>
              <a:t>torna</a:t>
            </a:r>
            <a:r>
              <a:rPr lang="en-US" altLang="tr-TR" sz="1400">
                <a:cs typeface="Arial" panose="020B0604020202020204" pitchFamily="34" charset="0"/>
              </a:rPr>
              <a:t>, 600 </a:t>
            </a:r>
            <a:r>
              <a:rPr lang="tr-TR" altLang="tr-TR" sz="1400">
                <a:cs typeface="Arial" panose="020B0604020202020204" pitchFamily="34" charset="0"/>
              </a:rPr>
              <a:t>dakika günlük kapasite</a:t>
            </a:r>
            <a:endParaRPr lang="en-US" altLang="tr-TR" sz="1400">
              <a:cs typeface="Arial" panose="020B0604020202020204" pitchFamily="34" charset="0"/>
            </a:endParaRPr>
          </a:p>
          <a:p>
            <a:pPr>
              <a:lnSpc>
                <a:spcPct val="90000"/>
              </a:lnSpc>
              <a:buNone/>
            </a:pPr>
            <a:r>
              <a:rPr lang="en-US" altLang="tr-TR">
                <a:cs typeface="Arial" panose="020B0604020202020204" pitchFamily="34" charset="0"/>
              </a:rPr>
              <a:t>	3 </a:t>
            </a:r>
            <a:r>
              <a:rPr lang="en-US" altLang="tr-TR"/>
              <a:t>x</a:t>
            </a:r>
            <a:r>
              <a:rPr lang="en-US" altLang="tr-TR" baseline="-25000"/>
              <a:t>1</a:t>
            </a:r>
            <a:r>
              <a:rPr lang="en-US" altLang="tr-TR">
                <a:cs typeface="Arial" panose="020B0604020202020204" pitchFamily="34" charset="0"/>
              </a:rPr>
              <a:t> + 2 </a:t>
            </a:r>
            <a:r>
              <a:rPr lang="en-US" altLang="tr-TR"/>
              <a:t>x</a:t>
            </a:r>
            <a:r>
              <a:rPr lang="en-US" altLang="tr-TR" baseline="-25000"/>
              <a:t>2</a:t>
            </a:r>
            <a:r>
              <a:rPr lang="en-US" altLang="tr-TR">
                <a:cs typeface="Arial" panose="020B0604020202020204" pitchFamily="34" charset="0"/>
              </a:rPr>
              <a:t> + 6 </a:t>
            </a:r>
            <a:r>
              <a:rPr lang="en-US" altLang="tr-TR"/>
              <a:t>x</a:t>
            </a:r>
            <a:r>
              <a:rPr lang="en-US" altLang="tr-TR" baseline="-25000"/>
              <a:t>3</a:t>
            </a:r>
            <a:r>
              <a:rPr lang="en-US" altLang="tr-TR">
                <a:cs typeface="Arial" panose="020B0604020202020204" pitchFamily="34" charset="0"/>
              </a:rPr>
              <a:t> + 4 </a:t>
            </a:r>
            <a:r>
              <a:rPr lang="en-US" altLang="tr-TR"/>
              <a:t>x</a:t>
            </a:r>
            <a:r>
              <a:rPr lang="en-US" altLang="tr-TR" baseline="-25000"/>
              <a:t>4</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cs typeface="Arial" panose="020B0604020202020204" pitchFamily="34" charset="0"/>
              </a:rPr>
              <a:t>≤ 600  </a:t>
            </a:r>
            <a:r>
              <a:rPr lang="tr-TR" altLang="tr-TR" sz="1400">
                <a:cs typeface="Arial" panose="020B0604020202020204" pitchFamily="34" charset="0"/>
              </a:rPr>
              <a:t>delgi</a:t>
            </a:r>
            <a:r>
              <a:rPr lang="en-US" altLang="tr-TR" sz="1400">
                <a:cs typeface="Arial" panose="020B0604020202020204" pitchFamily="34" charset="0"/>
              </a:rPr>
              <a:t>, 600 </a:t>
            </a:r>
            <a:r>
              <a:rPr lang="tr-TR" altLang="tr-TR" sz="1400">
                <a:cs typeface="Arial" panose="020B0604020202020204" pitchFamily="34" charset="0"/>
              </a:rPr>
              <a:t>dakika günlük kapasite</a:t>
            </a:r>
            <a:endParaRPr lang="en-US" altLang="tr-TR" sz="1400">
              <a:cs typeface="Arial" panose="020B0604020202020204" pitchFamily="34" charset="0"/>
            </a:endParaRPr>
          </a:p>
          <a:p>
            <a:pPr eaLnBrk="1" hangingPunct="1">
              <a:lnSpc>
                <a:spcPct val="90000"/>
              </a:lnSpc>
              <a:buFontTx/>
              <a:buNone/>
            </a:pPr>
            <a:endParaRPr lang="tr-TR" altLang="tr-TR">
              <a:cs typeface="Arial" panose="020B0604020202020204" pitchFamily="34" charset="0"/>
            </a:endParaRP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1</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cs typeface="Arial" panose="020B0604020202020204" pitchFamily="34" charset="0"/>
              </a:rPr>
              <a:t>≥ 10</a:t>
            </a: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2</a:t>
            </a:r>
            <a:r>
              <a:rPr lang="en-US" altLang="tr-TR" baseline="-25000">
                <a:cs typeface="Arial" panose="020B0604020202020204" pitchFamily="34" charset="0"/>
              </a:rPr>
              <a:t> </a:t>
            </a:r>
            <a:r>
              <a:rPr lang="tr-TR" altLang="tr-TR">
                <a:cs typeface="Arial" panose="020B0604020202020204" pitchFamily="34" charset="0"/>
              </a:rPr>
              <a:t> </a:t>
            </a:r>
            <a:r>
              <a:rPr lang="en-US" altLang="tr-TR">
                <a:cs typeface="Arial" panose="020B0604020202020204" pitchFamily="34" charset="0"/>
              </a:rPr>
              <a:t>≥ 10</a:t>
            </a: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3</a:t>
            </a:r>
            <a:r>
              <a:rPr lang="en-US" altLang="tr-TR">
                <a:cs typeface="Arial" panose="020B0604020202020204" pitchFamily="34" charset="0"/>
              </a:rPr>
              <a:t> </a:t>
            </a:r>
            <a:r>
              <a:rPr lang="tr-TR" altLang="tr-TR">
                <a:cs typeface="Arial" panose="020B0604020202020204" pitchFamily="34" charset="0"/>
              </a:rPr>
              <a:t> </a:t>
            </a:r>
            <a:r>
              <a:rPr lang="en-US" altLang="tr-TR">
                <a:cs typeface="Arial" panose="020B0604020202020204" pitchFamily="34" charset="0"/>
              </a:rPr>
              <a:t>≥ 10</a:t>
            </a: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4</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cs typeface="Arial" panose="020B0604020202020204" pitchFamily="34" charset="0"/>
              </a:rPr>
              <a:t>≥ 10</a:t>
            </a:r>
            <a:endParaRPr lang="tr-TR" altLang="tr-TR">
              <a:cs typeface="Arial" panose="020B0604020202020204" pitchFamily="34" charset="0"/>
            </a:endParaRPr>
          </a:p>
          <a:p>
            <a:pPr eaLnBrk="1" hangingPunct="1">
              <a:lnSpc>
                <a:spcPct val="90000"/>
              </a:lnSpc>
              <a:buFontTx/>
              <a:buNone/>
            </a:pPr>
            <a:endParaRPr lang="en-US" altLang="tr-TR">
              <a:cs typeface="Arial" panose="020B0604020202020204" pitchFamily="34" charset="0"/>
            </a:endParaRP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1</a:t>
            </a:r>
            <a:r>
              <a:rPr lang="en-US" altLang="tr-TR">
                <a:cs typeface="Arial" panose="020B0604020202020204" pitchFamily="34" charset="0"/>
              </a:rPr>
              <a:t>     - </a:t>
            </a:r>
            <a:r>
              <a:rPr lang="en-US" altLang="tr-TR"/>
              <a:t>x</a:t>
            </a:r>
            <a:r>
              <a:rPr lang="en-US" altLang="tr-TR" baseline="-25000"/>
              <a:t>2</a:t>
            </a:r>
            <a:r>
              <a:rPr lang="en-US" altLang="tr-TR" baseline="-25000">
                <a:cs typeface="Arial" panose="020B0604020202020204" pitchFamily="34" charset="0"/>
              </a:rPr>
              <a:t> </a:t>
            </a:r>
            <a:r>
              <a:rPr lang="en-US" altLang="tr-TR">
                <a:cs typeface="Arial" panose="020B0604020202020204" pitchFamily="34" charset="0"/>
              </a:rPr>
              <a:t>≤ 0  </a:t>
            </a:r>
          </a:p>
          <a:p>
            <a:pPr eaLnBrk="1" hangingPunct="1">
              <a:lnSpc>
                <a:spcPct val="90000"/>
              </a:lnSpc>
              <a:buFontTx/>
              <a:buNone/>
            </a:pPr>
            <a:endParaRPr lang="tr-TR" altLang="tr-TR">
              <a:cs typeface="Arial" panose="020B0604020202020204" pitchFamily="34" charset="0"/>
            </a:endParaRPr>
          </a:p>
          <a:p>
            <a:pPr eaLnBrk="1" hangingPunct="1">
              <a:lnSpc>
                <a:spcPct val="90000"/>
              </a:lnSpc>
              <a:buFontTx/>
              <a:buNone/>
            </a:pPr>
            <a:r>
              <a:rPr lang="en-US" altLang="tr-TR">
                <a:cs typeface="Arial" panose="020B0604020202020204" pitchFamily="34" charset="0"/>
              </a:rPr>
              <a:t>	2 </a:t>
            </a:r>
            <a:r>
              <a:rPr lang="en-US" altLang="tr-TR"/>
              <a:t>x</a:t>
            </a:r>
            <a:r>
              <a:rPr lang="en-US" altLang="tr-TR" baseline="-25000"/>
              <a:t>1</a:t>
            </a:r>
            <a:r>
              <a:rPr lang="en-US" altLang="tr-TR">
                <a:cs typeface="Arial" panose="020B0604020202020204" pitchFamily="34" charset="0"/>
              </a:rPr>
              <a:t> + 4 </a:t>
            </a:r>
            <a:r>
              <a:rPr lang="en-US" altLang="tr-TR"/>
              <a:t>x</a:t>
            </a:r>
            <a:r>
              <a:rPr lang="en-US" altLang="tr-TR" baseline="-25000"/>
              <a:t>2</a:t>
            </a:r>
            <a:r>
              <a:rPr lang="en-US" altLang="tr-TR">
                <a:cs typeface="Arial" panose="020B0604020202020204" pitchFamily="34" charset="0"/>
              </a:rPr>
              <a:t> - 2 </a:t>
            </a:r>
            <a:r>
              <a:rPr lang="en-US" altLang="tr-TR"/>
              <a:t>x</a:t>
            </a:r>
            <a:r>
              <a:rPr lang="en-US" altLang="tr-TR" baseline="-25000"/>
              <a:t>3</a:t>
            </a:r>
            <a:r>
              <a:rPr lang="en-US" altLang="tr-TR">
                <a:cs typeface="Arial" panose="020B0604020202020204" pitchFamily="34" charset="0"/>
              </a:rPr>
              <a:t> + 3 </a:t>
            </a:r>
            <a:r>
              <a:rPr lang="en-US" altLang="tr-TR"/>
              <a:t>x</a:t>
            </a:r>
            <a:r>
              <a:rPr lang="en-US" altLang="tr-TR" baseline="-25000"/>
              <a:t>4</a:t>
            </a:r>
            <a:r>
              <a:rPr lang="en-US" altLang="tr-TR" baseline="-25000">
                <a:cs typeface="Arial" panose="020B0604020202020204" pitchFamily="34" charset="0"/>
              </a:rPr>
              <a:t> </a:t>
            </a:r>
            <a:r>
              <a:rPr lang="en-US" altLang="tr-TR"/>
              <a:t>= 30 </a:t>
            </a:r>
            <a:r>
              <a:rPr lang="tr-TR" altLang="tr-TR">
                <a:cs typeface="Arial" panose="020B0604020202020204" pitchFamily="34" charset="0"/>
              </a:rPr>
              <a:t>+</a:t>
            </a:r>
            <a:r>
              <a:rPr lang="en-US" altLang="tr-TR">
                <a:cs typeface="Arial" panose="020B0604020202020204" pitchFamily="34" charset="0"/>
              </a:rPr>
              <a:t> </a:t>
            </a:r>
            <a:r>
              <a:rPr lang="tr-TR" altLang="tr-TR"/>
              <a:t>d</a:t>
            </a:r>
            <a:r>
              <a:rPr lang="en-US" altLang="tr-TR" baseline="-25000"/>
              <a:t>1</a:t>
            </a:r>
            <a:r>
              <a:rPr lang="tr-TR" altLang="tr-TR" baseline="30000"/>
              <a:t>+</a:t>
            </a:r>
            <a:r>
              <a:rPr lang="en-US" altLang="tr-TR"/>
              <a:t> </a:t>
            </a:r>
            <a:r>
              <a:rPr lang="tr-TR" altLang="tr-TR"/>
              <a:t>- </a:t>
            </a:r>
            <a:r>
              <a:rPr lang="tr-TR" altLang="tr-TR">
                <a:cs typeface="Arial" panose="020B0604020202020204" pitchFamily="34" charset="0"/>
              </a:rPr>
              <a:t>d</a:t>
            </a:r>
            <a:r>
              <a:rPr lang="en-US" altLang="tr-TR" baseline="-25000"/>
              <a:t>1</a:t>
            </a:r>
            <a:r>
              <a:rPr lang="tr-TR" altLang="tr-TR" baseline="30000"/>
              <a:t>-</a:t>
            </a:r>
            <a:r>
              <a:rPr lang="tr-TR" altLang="tr-TR"/>
              <a:t> </a:t>
            </a:r>
            <a:r>
              <a:rPr lang="en-US" altLang="tr-TR" sz="1400"/>
              <a:t>time</a:t>
            </a:r>
            <a:r>
              <a:rPr lang="en-US" altLang="tr-TR" sz="1400" baseline="-25000"/>
              <a:t>1 </a:t>
            </a:r>
            <a:r>
              <a:rPr lang="en-US" altLang="tr-TR" sz="1400"/>
              <a:t>- time</a:t>
            </a:r>
            <a:r>
              <a:rPr lang="en-US" altLang="tr-TR" sz="1400" baseline="-25000"/>
              <a:t>2 </a:t>
            </a:r>
            <a:r>
              <a:rPr lang="en-US" altLang="tr-TR" sz="1400">
                <a:cs typeface="Arial" panose="020B0604020202020204" pitchFamily="34" charset="0"/>
              </a:rPr>
              <a:t>≤ 30</a:t>
            </a:r>
          </a:p>
          <a:p>
            <a:pPr eaLnBrk="1" hangingPunct="1">
              <a:lnSpc>
                <a:spcPct val="90000"/>
              </a:lnSpc>
              <a:buFontTx/>
              <a:buNone/>
            </a:pPr>
            <a:r>
              <a:rPr lang="en-US" altLang="tr-TR">
                <a:cs typeface="Arial" panose="020B0604020202020204" pitchFamily="34" charset="0"/>
              </a:rPr>
              <a:t>	2 </a:t>
            </a:r>
            <a:r>
              <a:rPr lang="en-US" altLang="tr-TR"/>
              <a:t>x</a:t>
            </a:r>
            <a:r>
              <a:rPr lang="en-US" altLang="tr-TR" baseline="-25000"/>
              <a:t>1</a:t>
            </a:r>
            <a:r>
              <a:rPr lang="en-US" altLang="tr-TR">
                <a:cs typeface="Arial" panose="020B0604020202020204" pitchFamily="34" charset="0"/>
              </a:rPr>
              <a:t> + 4 </a:t>
            </a:r>
            <a:r>
              <a:rPr lang="en-US" altLang="tr-TR"/>
              <a:t>x</a:t>
            </a:r>
            <a:r>
              <a:rPr lang="en-US" altLang="tr-TR" baseline="-25000"/>
              <a:t>2</a:t>
            </a:r>
            <a:r>
              <a:rPr lang="en-US" altLang="tr-TR">
                <a:cs typeface="Arial" panose="020B0604020202020204" pitchFamily="34" charset="0"/>
              </a:rPr>
              <a:t> - 2 </a:t>
            </a:r>
            <a:r>
              <a:rPr lang="en-US" altLang="tr-TR"/>
              <a:t>x</a:t>
            </a:r>
            <a:r>
              <a:rPr lang="en-US" altLang="tr-TR" baseline="-25000"/>
              <a:t>3</a:t>
            </a:r>
            <a:r>
              <a:rPr lang="en-US" altLang="tr-TR">
                <a:cs typeface="Arial" panose="020B0604020202020204" pitchFamily="34" charset="0"/>
              </a:rPr>
              <a:t> + 3 </a:t>
            </a:r>
            <a:r>
              <a:rPr lang="en-US" altLang="tr-TR"/>
              <a:t>x</a:t>
            </a:r>
            <a:r>
              <a:rPr lang="en-US" altLang="tr-TR" baseline="-25000"/>
              <a:t>4</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t>= -30</a:t>
            </a:r>
            <a:r>
              <a:rPr lang="tr-TR" altLang="tr-TR"/>
              <a:t> </a:t>
            </a:r>
            <a:r>
              <a:rPr lang="tr-TR" altLang="tr-TR">
                <a:cs typeface="Arial" panose="020B0604020202020204" pitchFamily="34" charset="0"/>
              </a:rPr>
              <a:t>+</a:t>
            </a:r>
            <a:r>
              <a:rPr lang="en-US" altLang="tr-TR">
                <a:cs typeface="Arial" panose="020B0604020202020204" pitchFamily="34" charset="0"/>
              </a:rPr>
              <a:t> </a:t>
            </a:r>
            <a:r>
              <a:rPr lang="tr-TR" altLang="tr-TR"/>
              <a:t>d</a:t>
            </a:r>
            <a:r>
              <a:rPr lang="tr-TR" altLang="tr-TR" baseline="-25000"/>
              <a:t>2</a:t>
            </a:r>
            <a:r>
              <a:rPr lang="tr-TR" altLang="tr-TR" baseline="30000"/>
              <a:t>+</a:t>
            </a:r>
            <a:r>
              <a:rPr lang="en-US" altLang="tr-TR"/>
              <a:t> </a:t>
            </a:r>
            <a:r>
              <a:rPr lang="tr-TR" altLang="tr-TR"/>
              <a:t>- </a:t>
            </a:r>
            <a:r>
              <a:rPr lang="tr-TR" altLang="tr-TR">
                <a:cs typeface="Arial" panose="020B0604020202020204" pitchFamily="34" charset="0"/>
              </a:rPr>
              <a:t>d</a:t>
            </a:r>
            <a:r>
              <a:rPr lang="tr-TR" altLang="tr-TR" baseline="-25000">
                <a:cs typeface="Arial" panose="020B0604020202020204" pitchFamily="34" charset="0"/>
              </a:rPr>
              <a:t>2</a:t>
            </a:r>
            <a:r>
              <a:rPr lang="tr-TR" altLang="tr-TR" baseline="30000"/>
              <a:t>-</a:t>
            </a:r>
            <a:r>
              <a:rPr lang="en-US" altLang="tr-TR"/>
              <a:t>  </a:t>
            </a:r>
            <a:r>
              <a:rPr lang="en-US" altLang="tr-TR" sz="1400"/>
              <a:t>time</a:t>
            </a:r>
            <a:r>
              <a:rPr lang="en-US" altLang="tr-TR" sz="1400" baseline="-25000"/>
              <a:t>1 </a:t>
            </a:r>
            <a:r>
              <a:rPr lang="en-US" altLang="tr-TR" sz="1400"/>
              <a:t>- time</a:t>
            </a:r>
            <a:r>
              <a:rPr lang="en-US" altLang="tr-TR" sz="1400" baseline="-25000"/>
              <a:t>2 </a:t>
            </a:r>
            <a:r>
              <a:rPr lang="en-US" altLang="tr-TR" sz="1400">
                <a:cs typeface="Arial" panose="020B0604020202020204" pitchFamily="34" charset="0"/>
              </a:rPr>
              <a:t>≥ -30</a:t>
            </a:r>
          </a:p>
          <a:p>
            <a:pPr eaLnBrk="1" hangingPunct="1">
              <a:lnSpc>
                <a:spcPct val="90000"/>
              </a:lnSpc>
              <a:buFontTx/>
              <a:buNone/>
            </a:pPr>
            <a:endParaRPr lang="tr-TR" altLang="tr-TR"/>
          </a:p>
          <a:p>
            <a:pPr eaLnBrk="1" hangingPunct="1">
              <a:lnSpc>
                <a:spcPct val="90000"/>
              </a:lnSpc>
              <a:buFontTx/>
              <a:buNone/>
            </a:pPr>
            <a:r>
              <a:rPr lang="en-US" altLang="tr-TR"/>
              <a:t>	x</a:t>
            </a:r>
            <a:r>
              <a:rPr lang="en-US" altLang="tr-TR" baseline="-25000"/>
              <a:t>i</a:t>
            </a:r>
            <a:r>
              <a:rPr lang="en-US" altLang="tr-TR"/>
              <a:t> </a:t>
            </a:r>
            <a:r>
              <a:rPr lang="en-US" altLang="tr-TR">
                <a:cs typeface="Arial" panose="020B0604020202020204" pitchFamily="34" charset="0"/>
              </a:rPr>
              <a:t>≥ 0, i=1, 2, 3, 4</a:t>
            </a:r>
          </a:p>
          <a:p>
            <a:pPr eaLnBrk="1" hangingPunct="1">
              <a:lnSpc>
                <a:spcPct val="90000"/>
              </a:lnSpc>
              <a:buFontTx/>
              <a:buNone/>
            </a:pP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i</a:t>
            </a:r>
            <a:r>
              <a:rPr lang="en-US" altLang="tr-TR" baseline="30000">
                <a:cs typeface="Arial" panose="020B0604020202020204" pitchFamily="34" charset="0"/>
              </a:rPr>
              <a:t>+</a:t>
            </a:r>
            <a:r>
              <a:rPr lang="en-US" altLang="tr-TR">
                <a:cs typeface="Arial" panose="020B0604020202020204" pitchFamily="34" charset="0"/>
              </a:rPr>
              <a:t> ≥ 0, </a:t>
            </a:r>
            <a:r>
              <a:rPr lang="tr-TR" altLang="tr-TR">
                <a:cs typeface="Arial" panose="020B0604020202020204" pitchFamily="34" charset="0"/>
              </a:rPr>
              <a:t>d</a:t>
            </a:r>
            <a:r>
              <a:rPr lang="en-US" altLang="tr-TR" baseline="-25000">
                <a:cs typeface="Arial" panose="020B0604020202020204" pitchFamily="34" charset="0"/>
              </a:rPr>
              <a:t>i</a:t>
            </a:r>
            <a:r>
              <a:rPr lang="en-US" altLang="tr-TR" baseline="30000">
                <a:cs typeface="Arial" panose="020B0604020202020204" pitchFamily="34" charset="0"/>
              </a:rPr>
              <a:t>-</a:t>
            </a:r>
            <a:r>
              <a:rPr lang="en-US" altLang="tr-TR">
                <a:cs typeface="Arial" panose="020B0604020202020204" pitchFamily="34" charset="0"/>
              </a:rPr>
              <a:t> ≥ 0, i=1, 2</a:t>
            </a:r>
            <a:endParaRPr lang="tr-TR"/>
          </a:p>
        </p:txBody>
      </p:sp>
      <p:sp>
        <p:nvSpPr>
          <p:cNvPr id="3" name="Başlık 2">
            <a:extLst>
              <a:ext uri="{FF2B5EF4-FFF2-40B4-BE49-F238E27FC236}">
                <a16:creationId xmlns:a16="http://schemas.microsoft.com/office/drawing/2014/main" id="{D65E8D35-D80A-5F8A-60B3-5C01FD4369D9}"/>
              </a:ext>
            </a:extLst>
          </p:cNvPr>
          <p:cNvSpPr>
            <a:spLocks noGrp="1"/>
          </p:cNvSpPr>
          <p:nvPr>
            <p:ph type="title"/>
          </p:nvPr>
        </p:nvSpPr>
        <p:spPr/>
        <p:txBody>
          <a:bodyPr/>
          <a:lstStyle/>
          <a:p>
            <a:endParaRPr lang="tr-TR"/>
          </a:p>
        </p:txBody>
      </p:sp>
      <p:sp>
        <p:nvSpPr>
          <p:cNvPr id="4" name="AutoShape 4">
            <a:extLst>
              <a:ext uri="{FF2B5EF4-FFF2-40B4-BE49-F238E27FC236}">
                <a16:creationId xmlns:a16="http://schemas.microsoft.com/office/drawing/2014/main" id="{B8D7C373-054A-52F0-32FB-A0767EB91AC3}"/>
              </a:ext>
            </a:extLst>
          </p:cNvPr>
          <p:cNvSpPr>
            <a:spLocks/>
          </p:cNvSpPr>
          <p:nvPr/>
        </p:nvSpPr>
        <p:spPr bwMode="auto">
          <a:xfrm>
            <a:off x="1691680" y="2726129"/>
            <a:ext cx="150813" cy="1074737"/>
          </a:xfrm>
          <a:prstGeom prst="rightBrace">
            <a:avLst>
              <a:gd name="adj1" fmla="val 59386"/>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tr-TR" altLang="tr-TR"/>
          </a:p>
        </p:txBody>
      </p:sp>
      <p:sp>
        <p:nvSpPr>
          <p:cNvPr id="5" name="Text Box 5">
            <a:extLst>
              <a:ext uri="{FF2B5EF4-FFF2-40B4-BE49-F238E27FC236}">
                <a16:creationId xmlns:a16="http://schemas.microsoft.com/office/drawing/2014/main" id="{75A36FD0-AE3E-0D9A-1743-8721F5C46F76}"/>
              </a:ext>
            </a:extLst>
          </p:cNvPr>
          <p:cNvSpPr txBox="1">
            <a:spLocks noChangeArrowheads="1"/>
          </p:cNvSpPr>
          <p:nvPr/>
        </p:nvSpPr>
        <p:spPr bwMode="auto">
          <a:xfrm>
            <a:off x="1842493" y="3081690"/>
            <a:ext cx="165893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spcBef>
                <a:spcPct val="50000"/>
              </a:spcBef>
            </a:pPr>
            <a:r>
              <a:rPr lang="tr-TR" altLang="tr-TR" dirty="0"/>
              <a:t>10’luk </a:t>
            </a:r>
            <a:r>
              <a:rPr lang="tr-TR" altLang="tr-TR" dirty="0" err="1"/>
              <a:t>min</a:t>
            </a:r>
            <a:r>
              <a:rPr lang="tr-TR" altLang="tr-TR" dirty="0"/>
              <a:t> talep</a:t>
            </a:r>
            <a:endParaRPr lang="en-US" altLang="tr-TR" dirty="0"/>
          </a:p>
        </p:txBody>
      </p:sp>
    </p:spTree>
    <p:extLst>
      <p:ext uri="{BB962C8B-B14F-4D97-AF65-F5344CB8AC3E}">
        <p14:creationId xmlns:p14="http://schemas.microsoft.com/office/powerpoint/2010/main" val="3131033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a:buFont typeface="Arial" panose="020B0604020202020204" pitchFamily="34" charset="0"/>
              <a:buChar char="•"/>
            </a:pPr>
            <a:r>
              <a:rPr lang="tr-TR"/>
              <a:t>Bir çok amaçlı programlama tekniği olarak tanımlanır.</a:t>
            </a:r>
          </a:p>
          <a:p>
            <a:pPr>
              <a:buFont typeface="Arial" panose="020B0604020202020204" pitchFamily="34" charset="0"/>
              <a:buChar char="•"/>
            </a:pPr>
            <a:endParaRPr lang="tr-TR"/>
          </a:p>
          <a:p>
            <a:pPr>
              <a:buFont typeface="Arial" panose="020B0604020202020204" pitchFamily="34" charset="0"/>
              <a:buChar char="•"/>
            </a:pPr>
            <a:r>
              <a:rPr lang="tr-TR"/>
              <a:t>Bazı durumlarda, bir karar verici birden fazla hedefle karşılaşabilir ve</a:t>
            </a:r>
            <a:br>
              <a:rPr lang="tr-TR"/>
            </a:br>
            <a:r>
              <a:rPr lang="tr-TR"/>
              <a:t>Tüm hedefleri karşılayan bir doğrusal programlama modeli geliştirilmesi mümkün olmaz. </a:t>
            </a:r>
          </a:p>
          <a:p>
            <a:pPr>
              <a:buFont typeface="Arial" panose="020B0604020202020204" pitchFamily="34" charset="0"/>
              <a:buChar char="•"/>
            </a:pPr>
            <a:endParaRPr lang="tr-TR"/>
          </a:p>
          <a:p>
            <a:pPr>
              <a:buFont typeface="Arial" panose="020B0604020202020204" pitchFamily="34" charset="0"/>
              <a:buChar char="•"/>
            </a:pPr>
            <a:r>
              <a:rPr lang="tr-TR"/>
              <a:t>Cevabı aranılan soru, «birden fazla amacı en az sapma ile karşılama nasıl sağlanır» olarak belirlenir. </a:t>
            </a:r>
            <a:endParaRPr lang="tr-TR" dirty="0"/>
          </a:p>
        </p:txBody>
      </p:sp>
      <p:sp>
        <p:nvSpPr>
          <p:cNvPr id="2" name="제목 1"/>
          <p:cNvSpPr>
            <a:spLocks noGrp="1"/>
          </p:cNvSpPr>
          <p:nvPr>
            <p:ph type="title"/>
          </p:nvPr>
        </p:nvSpPr>
        <p:spPr/>
        <p:txBody>
          <a:bodyPr/>
          <a:lstStyle/>
          <a:p>
            <a:r>
              <a:rPr lang="tr-TR"/>
              <a:t>Hedef/Amaç Programlama</a:t>
            </a:r>
            <a:endParaRPr lang="ko-KR"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31782313-7E75-772E-7CA2-9B24BE1611E7}"/>
              </a:ext>
            </a:extLst>
          </p:cNvPr>
          <p:cNvSpPr>
            <a:spLocks noGrp="1"/>
          </p:cNvSpPr>
          <p:nvPr>
            <p:ph idx="1"/>
          </p:nvPr>
        </p:nvSpPr>
        <p:spPr/>
        <p:txBody>
          <a:bodyPr>
            <a:normAutofit/>
          </a:bodyPr>
          <a:lstStyle/>
          <a:p>
            <a:pPr>
              <a:spcBef>
                <a:spcPct val="35000"/>
              </a:spcBef>
              <a:buFontTx/>
              <a:buNone/>
            </a:pPr>
            <a:r>
              <a:rPr lang="en-US" altLang="tr-TR" sz="1400">
                <a:cs typeface="Arial" panose="020B0604020202020204" pitchFamily="34" charset="0"/>
              </a:rPr>
              <a:t>Maximize Z = 40x1 + 50x2</a:t>
            </a:r>
          </a:p>
          <a:p>
            <a:pPr>
              <a:spcBef>
                <a:spcPct val="35000"/>
              </a:spcBef>
              <a:buFontTx/>
              <a:buNone/>
            </a:pPr>
            <a:endParaRPr lang="en-US" altLang="tr-TR" sz="1400">
              <a:cs typeface="Arial" panose="020B0604020202020204" pitchFamily="34" charset="0"/>
            </a:endParaRPr>
          </a:p>
          <a:p>
            <a:pPr>
              <a:spcBef>
                <a:spcPct val="0"/>
              </a:spcBef>
              <a:buFontTx/>
              <a:buNone/>
            </a:pPr>
            <a:r>
              <a:rPr lang="en-US" altLang="tr-TR" sz="1400">
                <a:cs typeface="Arial" panose="020B0604020202020204" pitchFamily="34" charset="0"/>
              </a:rPr>
              <a:t>		x1 + 2x2 </a:t>
            </a:r>
            <a:r>
              <a:rPr lang="en-US" altLang="tr-TR" sz="1400">
                <a:cs typeface="Arial" panose="020B0604020202020204" pitchFamily="34" charset="0"/>
                <a:sym typeface="Symbol" panose="05050102010706020507" pitchFamily="18" charset="2"/>
              </a:rPr>
              <a:t></a:t>
            </a:r>
            <a:r>
              <a:rPr lang="en-US" altLang="tr-TR" sz="1400">
                <a:cs typeface="Arial" panose="020B0604020202020204" pitchFamily="34" charset="0"/>
              </a:rPr>
              <a:t> 40 </a:t>
            </a:r>
            <a:r>
              <a:rPr lang="tr-TR" altLang="tr-TR" sz="1400">
                <a:cs typeface="Arial" panose="020B0604020202020204" pitchFamily="34" charset="0"/>
              </a:rPr>
              <a:t>	saat x işgücü</a:t>
            </a:r>
            <a:endParaRPr lang="en-US" altLang="tr-TR" sz="1400">
              <a:cs typeface="Arial" panose="020B0604020202020204" pitchFamily="34" charset="0"/>
            </a:endParaRPr>
          </a:p>
          <a:p>
            <a:pPr>
              <a:spcBef>
                <a:spcPct val="0"/>
              </a:spcBef>
              <a:buFontTx/>
              <a:buNone/>
            </a:pPr>
            <a:r>
              <a:rPr lang="en-US" altLang="tr-TR" sz="1400">
                <a:cs typeface="Arial" panose="020B0604020202020204" pitchFamily="34" charset="0"/>
              </a:rPr>
              <a:t>		4x</a:t>
            </a:r>
            <a:r>
              <a:rPr lang="tr-TR" altLang="tr-TR" sz="1400">
                <a:cs typeface="Arial" panose="020B0604020202020204" pitchFamily="34" charset="0"/>
              </a:rPr>
              <a:t>1</a:t>
            </a:r>
            <a:r>
              <a:rPr lang="en-US" altLang="tr-TR" sz="1400">
                <a:cs typeface="Arial" panose="020B0604020202020204" pitchFamily="34" charset="0"/>
              </a:rPr>
              <a:t> + 3x2 </a:t>
            </a:r>
            <a:r>
              <a:rPr lang="en-US" altLang="tr-TR" sz="1400">
                <a:cs typeface="Arial" panose="020B0604020202020204" pitchFamily="34" charset="0"/>
                <a:sym typeface="Symbol" panose="05050102010706020507" pitchFamily="18" charset="2"/>
              </a:rPr>
              <a:t></a:t>
            </a:r>
            <a:r>
              <a:rPr lang="en-US" altLang="tr-TR" sz="1400">
                <a:cs typeface="Arial" panose="020B0604020202020204" pitchFamily="34" charset="0"/>
              </a:rPr>
              <a:t> 120</a:t>
            </a:r>
            <a:r>
              <a:rPr lang="tr-TR" altLang="tr-TR" sz="1400">
                <a:cs typeface="Arial" panose="020B0604020202020204" pitchFamily="34" charset="0"/>
              </a:rPr>
              <a:t>	Kg kil</a:t>
            </a:r>
            <a:endParaRPr lang="en-US" altLang="tr-TR" sz="1400">
              <a:cs typeface="Arial" panose="020B0604020202020204" pitchFamily="34" charset="0"/>
            </a:endParaRPr>
          </a:p>
          <a:p>
            <a:pPr>
              <a:spcBef>
                <a:spcPct val="0"/>
              </a:spcBef>
              <a:buFontTx/>
              <a:buNone/>
            </a:pPr>
            <a:r>
              <a:rPr lang="en-US" altLang="tr-TR" sz="1400">
                <a:cs typeface="Arial" panose="020B0604020202020204" pitchFamily="34" charset="0"/>
              </a:rPr>
              <a:t>		x1, x2 </a:t>
            </a:r>
            <a:r>
              <a:rPr lang="en-US" altLang="tr-TR" sz="1400">
                <a:cs typeface="Arial" panose="020B0604020202020204" pitchFamily="34" charset="0"/>
                <a:sym typeface="Symbol" panose="05050102010706020507" pitchFamily="18" charset="2"/>
              </a:rPr>
              <a:t></a:t>
            </a:r>
            <a:r>
              <a:rPr lang="en-US" altLang="tr-TR" sz="1400">
                <a:cs typeface="Arial" panose="020B0604020202020204" pitchFamily="34" charset="0"/>
              </a:rPr>
              <a:t> 0</a:t>
            </a:r>
            <a:endParaRPr lang="tr-TR" altLang="tr-TR" sz="1400">
              <a:cs typeface="Arial" panose="020B0604020202020204" pitchFamily="34" charset="0"/>
            </a:endParaRPr>
          </a:p>
          <a:p>
            <a:pPr>
              <a:spcBef>
                <a:spcPct val="0"/>
              </a:spcBef>
              <a:buFontTx/>
              <a:buNone/>
            </a:pPr>
            <a:endParaRPr lang="en-US" altLang="tr-TR" sz="1400">
              <a:cs typeface="Arial" panose="020B0604020202020204" pitchFamily="34" charset="0"/>
            </a:endParaRPr>
          </a:p>
          <a:p>
            <a:pPr>
              <a:spcBef>
                <a:spcPct val="35000"/>
              </a:spcBef>
              <a:buFontTx/>
              <a:buNone/>
            </a:pPr>
            <a:r>
              <a:rPr lang="tr-TR" altLang="tr-TR" sz="1400">
                <a:cs typeface="Arial" panose="020B0604020202020204" pitchFamily="34" charset="0"/>
              </a:rPr>
              <a:t>burada</a:t>
            </a:r>
            <a:r>
              <a:rPr lang="en-US" altLang="tr-TR" sz="1400">
                <a:cs typeface="Arial" panose="020B0604020202020204" pitchFamily="34" charset="0"/>
              </a:rPr>
              <a:t>:  x1 = </a:t>
            </a:r>
            <a:r>
              <a:rPr lang="tr-TR" altLang="tr-TR" sz="1400">
                <a:cs typeface="Arial" panose="020B0604020202020204" pitchFamily="34" charset="0"/>
              </a:rPr>
              <a:t>üretilen çanak sayısı</a:t>
            </a:r>
            <a:endParaRPr lang="en-US" altLang="tr-TR" sz="1400">
              <a:cs typeface="Arial" panose="020B0604020202020204" pitchFamily="34" charset="0"/>
            </a:endParaRPr>
          </a:p>
          <a:p>
            <a:pPr>
              <a:spcBef>
                <a:spcPct val="0"/>
              </a:spcBef>
              <a:buFontTx/>
              <a:buNone/>
            </a:pPr>
            <a:r>
              <a:rPr lang="en-US" altLang="tr-TR" sz="1400">
                <a:cs typeface="Arial" panose="020B0604020202020204" pitchFamily="34" charset="0"/>
              </a:rPr>
              <a:t>              x2 = </a:t>
            </a:r>
            <a:r>
              <a:rPr lang="tr-TR" altLang="tr-TR" sz="1400">
                <a:cs typeface="Arial" panose="020B0604020202020204" pitchFamily="34" charset="0"/>
              </a:rPr>
              <a:t>üretilen kupa sayısı</a:t>
            </a:r>
            <a:endParaRPr lang="en-US" altLang="tr-TR" sz="1400">
              <a:cs typeface="Arial" panose="020B0604020202020204" pitchFamily="34" charset="0"/>
            </a:endParaRPr>
          </a:p>
          <a:p>
            <a:endParaRPr lang="tr-TR" dirty="0"/>
          </a:p>
          <a:p>
            <a:endParaRPr lang="tr-TR" dirty="0"/>
          </a:p>
          <a:p>
            <a:pPr marL="285750" indent="-285750">
              <a:spcBef>
                <a:spcPct val="35000"/>
              </a:spcBef>
              <a:buFont typeface="Arial" panose="020B0604020202020204" pitchFamily="34" charset="0"/>
              <a:buChar char="•"/>
            </a:pPr>
            <a:r>
              <a:rPr lang="tr-TR" altLang="tr-TR" sz="1400">
                <a:cs typeface="Arial" panose="020B0604020202020204" pitchFamily="34" charset="0"/>
              </a:rPr>
              <a:t>Amaçların belirlenmesi</a:t>
            </a:r>
            <a:r>
              <a:rPr lang="en-US" altLang="tr-TR" sz="1400">
                <a:cs typeface="Arial" panose="020B0604020202020204" pitchFamily="34" charset="0"/>
              </a:rPr>
              <a:t>:</a:t>
            </a:r>
            <a:endParaRPr lang="tr-TR" altLang="tr-TR" sz="1400">
              <a:cs typeface="Arial" panose="020B0604020202020204" pitchFamily="34" charset="0"/>
            </a:endParaRPr>
          </a:p>
          <a:p>
            <a:pPr marL="685800" lvl="1">
              <a:spcBef>
                <a:spcPct val="35000"/>
              </a:spcBef>
              <a:buFont typeface="Arial" panose="020B0604020202020204" pitchFamily="34" charset="0"/>
              <a:buChar char="•"/>
            </a:pPr>
            <a:r>
              <a:rPr lang="tr-TR" altLang="tr-TR" sz="1400">
                <a:cs typeface="Arial" panose="020B0604020202020204" pitchFamily="34" charset="0"/>
              </a:rPr>
              <a:t>Mesai </a:t>
            </a:r>
            <a:r>
              <a:rPr lang="tr-TR" altLang="tr-TR" sz="1400" dirty="0">
                <a:cs typeface="Arial" panose="020B0604020202020204" pitchFamily="34" charset="0"/>
              </a:rPr>
              <a:t>40 saat altında veya </a:t>
            </a:r>
            <a:r>
              <a:rPr lang="tr-TR" altLang="tr-TR" sz="1400">
                <a:cs typeface="Arial" panose="020B0604020202020204" pitchFamily="34" charset="0"/>
              </a:rPr>
              <a:t>üstünde olmamalı</a:t>
            </a:r>
          </a:p>
          <a:p>
            <a:pPr marL="685800" lvl="1">
              <a:spcBef>
                <a:spcPct val="35000"/>
              </a:spcBef>
              <a:buFont typeface="Arial" panose="020B0604020202020204" pitchFamily="34" charset="0"/>
              <a:buChar char="•"/>
            </a:pPr>
            <a:r>
              <a:rPr lang="tr-TR" altLang="tr-TR" sz="1400">
                <a:cs typeface="Arial" panose="020B0604020202020204" pitchFamily="34" charset="0"/>
              </a:rPr>
              <a:t>En az </a:t>
            </a:r>
            <a:r>
              <a:rPr lang="en-US" altLang="tr-TR" sz="1400" dirty="0">
                <a:cs typeface="Arial" panose="020B0604020202020204" pitchFamily="34" charset="0"/>
              </a:rPr>
              <a:t>$1,600 </a:t>
            </a:r>
            <a:r>
              <a:rPr lang="tr-TR" altLang="tr-TR" sz="1400" dirty="0">
                <a:cs typeface="Arial" panose="020B0604020202020204" pitchFamily="34" charset="0"/>
              </a:rPr>
              <a:t>günlük kar elde edilmek </a:t>
            </a:r>
            <a:r>
              <a:rPr lang="tr-TR" altLang="tr-TR" sz="1400">
                <a:cs typeface="Arial" panose="020B0604020202020204" pitchFamily="34" charset="0"/>
              </a:rPr>
              <a:t>isteniyor </a:t>
            </a:r>
            <a:r>
              <a:rPr lang="en-US" altLang="tr-TR" sz="1400">
                <a:cs typeface="Arial" panose="020B0604020202020204" pitchFamily="34" charset="0"/>
              </a:rPr>
              <a:t>.</a:t>
            </a:r>
            <a:endParaRPr lang="tr-TR" altLang="tr-TR" sz="1400">
              <a:cs typeface="Arial" panose="020B0604020202020204" pitchFamily="34" charset="0"/>
            </a:endParaRPr>
          </a:p>
          <a:p>
            <a:pPr marL="685800" lvl="1">
              <a:spcBef>
                <a:spcPct val="35000"/>
              </a:spcBef>
              <a:buFont typeface="Arial" panose="020B0604020202020204" pitchFamily="34" charset="0"/>
              <a:buChar char="•"/>
            </a:pPr>
            <a:r>
              <a:rPr lang="tr-TR" altLang="tr-TR" sz="1400">
                <a:cs typeface="Arial" panose="020B0604020202020204" pitchFamily="34" charset="0"/>
              </a:rPr>
              <a:t>120 </a:t>
            </a:r>
            <a:r>
              <a:rPr lang="tr-TR" altLang="tr-TR" sz="1400" dirty="0">
                <a:cs typeface="Arial" panose="020B0604020202020204" pitchFamily="34" charset="0"/>
              </a:rPr>
              <a:t>Kg’dan fazla kil </a:t>
            </a:r>
            <a:r>
              <a:rPr lang="tr-TR" altLang="tr-TR" sz="1400">
                <a:cs typeface="Arial" panose="020B0604020202020204" pitchFamily="34" charset="0"/>
              </a:rPr>
              <a:t>stoğu istenmiyor</a:t>
            </a:r>
          </a:p>
          <a:p>
            <a:pPr marL="685800" lvl="1">
              <a:spcBef>
                <a:spcPct val="35000"/>
              </a:spcBef>
              <a:buFont typeface="Arial" panose="020B0604020202020204" pitchFamily="34" charset="0"/>
              <a:buChar char="•"/>
            </a:pPr>
            <a:r>
              <a:rPr lang="tr-TR" altLang="tr-TR" sz="1400">
                <a:cs typeface="Arial" panose="020B0604020202020204" pitchFamily="34" charset="0"/>
              </a:rPr>
              <a:t>Fazla </a:t>
            </a:r>
            <a:r>
              <a:rPr lang="tr-TR" altLang="tr-TR" sz="1400" dirty="0">
                <a:cs typeface="Arial" panose="020B0604020202020204" pitchFamily="34" charset="0"/>
              </a:rPr>
              <a:t>mesai minimumda </a:t>
            </a:r>
            <a:r>
              <a:rPr lang="tr-TR" altLang="tr-TR" sz="1400">
                <a:cs typeface="Arial" panose="020B0604020202020204" pitchFamily="34" charset="0"/>
              </a:rPr>
              <a:t>tutulmak isteniyor</a:t>
            </a:r>
            <a:r>
              <a:rPr lang="en-US" altLang="tr-TR" sz="1400" dirty="0">
                <a:cs typeface="Arial" panose="020B0604020202020204" pitchFamily="34" charset="0"/>
              </a:rPr>
              <a:t>.</a:t>
            </a:r>
            <a:endParaRPr lang="tr-TR" altLang="en-US" sz="1400" dirty="0">
              <a:cs typeface="Arial" panose="020B0604020202020204" pitchFamily="34" charset="0"/>
            </a:endParaRPr>
          </a:p>
        </p:txBody>
      </p:sp>
      <p:sp>
        <p:nvSpPr>
          <p:cNvPr id="3" name="Başlık 2">
            <a:extLst>
              <a:ext uri="{FF2B5EF4-FFF2-40B4-BE49-F238E27FC236}">
                <a16:creationId xmlns:a16="http://schemas.microsoft.com/office/drawing/2014/main" id="{E8CF5C20-B5AB-9370-3789-451EF223DB5E}"/>
              </a:ext>
            </a:extLst>
          </p:cNvPr>
          <p:cNvSpPr>
            <a:spLocks noGrp="1"/>
          </p:cNvSpPr>
          <p:nvPr>
            <p:ph type="title"/>
          </p:nvPr>
        </p:nvSpPr>
        <p:spPr/>
        <p:txBody>
          <a:bodyPr/>
          <a:lstStyle/>
          <a:p>
            <a:r>
              <a:rPr lang="tr-TR"/>
              <a:t>Tucson Çanak ve Kupa Üretimi</a:t>
            </a:r>
          </a:p>
        </p:txBody>
      </p:sp>
    </p:spTree>
    <p:extLst>
      <p:ext uri="{BB962C8B-B14F-4D97-AF65-F5344CB8AC3E}">
        <p14:creationId xmlns:p14="http://schemas.microsoft.com/office/powerpoint/2010/main" val="3728177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C4CAF61-3A93-F07D-BF89-EE717BBD96F3}"/>
              </a:ext>
            </a:extLst>
          </p:cNvPr>
          <p:cNvSpPr>
            <a:spLocks noGrp="1"/>
          </p:cNvSpPr>
          <p:nvPr>
            <p:ph idx="1"/>
          </p:nvPr>
        </p:nvSpPr>
        <p:spPr/>
        <p:txBody>
          <a:bodyPr>
            <a:normAutofit/>
          </a:bodyPr>
          <a:lstStyle/>
          <a:p>
            <a:pPr>
              <a:spcBef>
                <a:spcPct val="0"/>
              </a:spcBef>
              <a:buFontTx/>
              <a:buNone/>
            </a:pPr>
            <a:r>
              <a:rPr lang="tr-TR" altLang="tr-TR" sz="1500">
                <a:cs typeface="Arial" panose="020B0604020202020204" pitchFamily="34" charset="0"/>
              </a:rPr>
              <a:t>		</a:t>
            </a:r>
            <a:r>
              <a:rPr lang="en-US" altLang="tr-TR" sz="1500">
                <a:cs typeface="Arial" panose="020B0604020202020204" pitchFamily="34" charset="0"/>
              </a:rPr>
              <a:t> x1 + 2x2 = 40 </a:t>
            </a:r>
            <a:r>
              <a:rPr lang="tr-TR" altLang="tr-TR" sz="1500">
                <a:cs typeface="Arial" panose="020B0604020202020204" pitchFamily="34" charset="0"/>
              </a:rPr>
              <a:t>+ </a:t>
            </a:r>
            <a:r>
              <a:rPr lang="en-US" altLang="tr-TR" sz="1600">
                <a:solidFill>
                  <a:schemeClr val="tx2"/>
                </a:solidFill>
              </a:rPr>
              <a:t>d</a:t>
            </a:r>
            <a:r>
              <a:rPr lang="en-US" altLang="tr-TR" sz="1600" baseline="-25000">
                <a:solidFill>
                  <a:schemeClr val="tx2"/>
                </a:solidFill>
              </a:rPr>
              <a:t>1</a:t>
            </a:r>
            <a:r>
              <a:rPr lang="tr-TR" altLang="tr-TR" sz="1600" baseline="30000">
                <a:solidFill>
                  <a:schemeClr val="tx2"/>
                </a:solidFill>
              </a:rPr>
              <a:t>+</a:t>
            </a:r>
            <a:r>
              <a:rPr lang="en-US" altLang="tr-TR" sz="1500">
                <a:cs typeface="Arial" panose="020B0604020202020204" pitchFamily="34" charset="0"/>
              </a:rPr>
              <a:t> </a:t>
            </a:r>
            <a:r>
              <a:rPr lang="tr-TR" altLang="tr-TR" sz="1500">
                <a:cs typeface="Arial" panose="020B0604020202020204" pitchFamily="34" charset="0"/>
              </a:rPr>
              <a:t>- </a:t>
            </a:r>
            <a:r>
              <a:rPr lang="en-US" altLang="tr-TR" sz="1600">
                <a:solidFill>
                  <a:schemeClr val="tx2"/>
                </a:solidFill>
              </a:rPr>
              <a:t>d</a:t>
            </a:r>
            <a:r>
              <a:rPr lang="en-US" altLang="tr-TR" sz="1600" baseline="-25000">
                <a:solidFill>
                  <a:schemeClr val="tx2"/>
                </a:solidFill>
              </a:rPr>
              <a:t>1</a:t>
            </a:r>
            <a:r>
              <a:rPr lang="tr-TR" altLang="tr-TR" baseline="30000">
                <a:solidFill>
                  <a:schemeClr val="tx2"/>
                </a:solidFill>
              </a:rPr>
              <a:t>-</a:t>
            </a:r>
            <a:r>
              <a:rPr lang="en-US" altLang="tr-TR" sz="1500">
                <a:cs typeface="Arial" panose="020B0604020202020204" pitchFamily="34" charset="0"/>
              </a:rPr>
              <a:t> 		</a:t>
            </a:r>
          </a:p>
          <a:p>
            <a:pPr>
              <a:spcBef>
                <a:spcPct val="0"/>
              </a:spcBef>
              <a:buFontTx/>
              <a:buNone/>
            </a:pPr>
            <a:endParaRPr lang="en-US" altLang="tr-TR" sz="1500">
              <a:cs typeface="Arial" panose="020B0604020202020204" pitchFamily="34" charset="0"/>
            </a:endParaRPr>
          </a:p>
          <a:p>
            <a:pPr>
              <a:spcBef>
                <a:spcPct val="0"/>
              </a:spcBef>
              <a:buNone/>
            </a:pPr>
            <a:r>
              <a:rPr lang="en-US" altLang="tr-TR" sz="1500">
                <a:cs typeface="Arial" panose="020B0604020202020204" pitchFamily="34" charset="0"/>
              </a:rPr>
              <a:t>		40x1 + 50 x2 = 1600</a:t>
            </a:r>
            <a:r>
              <a:rPr lang="tr-TR" altLang="tr-TR" sz="1500">
                <a:cs typeface="Arial" panose="020B0604020202020204" pitchFamily="34" charset="0"/>
              </a:rPr>
              <a:t> + </a:t>
            </a:r>
            <a:r>
              <a:rPr lang="en-US" altLang="tr-TR" sz="1400">
                <a:solidFill>
                  <a:schemeClr val="tx2"/>
                </a:solidFill>
              </a:rPr>
              <a:t>d</a:t>
            </a:r>
            <a:r>
              <a:rPr lang="tr-TR" altLang="tr-TR" sz="1400" baseline="-25000">
                <a:solidFill>
                  <a:schemeClr val="tx2"/>
                </a:solidFill>
              </a:rPr>
              <a:t>2</a:t>
            </a:r>
            <a:r>
              <a:rPr lang="tr-TR" altLang="tr-TR" sz="1400" baseline="30000">
                <a:solidFill>
                  <a:schemeClr val="tx2"/>
                </a:solidFill>
              </a:rPr>
              <a:t>+</a:t>
            </a:r>
            <a:r>
              <a:rPr lang="en-US" altLang="tr-TR" sz="1400">
                <a:cs typeface="Arial" panose="020B0604020202020204" pitchFamily="34" charset="0"/>
              </a:rPr>
              <a:t> </a:t>
            </a:r>
            <a:r>
              <a:rPr lang="tr-TR" altLang="tr-TR" sz="1400">
                <a:cs typeface="Arial" panose="020B0604020202020204" pitchFamily="34" charset="0"/>
              </a:rPr>
              <a:t>- </a:t>
            </a:r>
            <a:r>
              <a:rPr lang="en-US" altLang="tr-TR" sz="1400">
                <a:solidFill>
                  <a:schemeClr val="tx2"/>
                </a:solidFill>
              </a:rPr>
              <a:t>d</a:t>
            </a:r>
            <a:r>
              <a:rPr lang="tr-TR" altLang="tr-TR" sz="1400" baseline="-25000">
                <a:solidFill>
                  <a:schemeClr val="tx2"/>
                </a:solidFill>
              </a:rPr>
              <a:t>2</a:t>
            </a:r>
            <a:r>
              <a:rPr lang="tr-TR" altLang="tr-TR" sz="1400" baseline="30000">
                <a:solidFill>
                  <a:schemeClr val="tx2"/>
                </a:solidFill>
              </a:rPr>
              <a:t>-</a:t>
            </a:r>
            <a:endParaRPr lang="en-US" altLang="tr-TR" sz="1500">
              <a:cs typeface="Arial" panose="020B0604020202020204" pitchFamily="34" charset="0"/>
            </a:endParaRPr>
          </a:p>
          <a:p>
            <a:pPr>
              <a:spcBef>
                <a:spcPct val="0"/>
              </a:spcBef>
              <a:buFontTx/>
              <a:buNone/>
            </a:pPr>
            <a:endParaRPr lang="en-US" altLang="tr-TR" sz="1500">
              <a:cs typeface="Arial" panose="020B0604020202020204" pitchFamily="34" charset="0"/>
            </a:endParaRPr>
          </a:p>
          <a:p>
            <a:pPr>
              <a:spcBef>
                <a:spcPct val="0"/>
              </a:spcBef>
              <a:buFontTx/>
              <a:buNone/>
            </a:pPr>
            <a:r>
              <a:rPr lang="en-US" altLang="tr-TR" sz="1500">
                <a:cs typeface="Arial" panose="020B0604020202020204" pitchFamily="34" charset="0"/>
              </a:rPr>
              <a:t>		  4x1 + 3x2 = 120</a:t>
            </a:r>
            <a:r>
              <a:rPr lang="tr-TR" altLang="tr-TR" sz="1500">
                <a:cs typeface="Arial" panose="020B0604020202020204" pitchFamily="34" charset="0"/>
              </a:rPr>
              <a:t> + </a:t>
            </a:r>
            <a:r>
              <a:rPr lang="en-US" altLang="tr-TR" sz="1400">
                <a:solidFill>
                  <a:schemeClr val="tx2"/>
                </a:solidFill>
              </a:rPr>
              <a:t>d</a:t>
            </a:r>
            <a:r>
              <a:rPr lang="tr-TR" altLang="tr-TR" sz="1400" baseline="-25000">
                <a:solidFill>
                  <a:schemeClr val="tx2"/>
                </a:solidFill>
              </a:rPr>
              <a:t>3</a:t>
            </a:r>
            <a:r>
              <a:rPr lang="tr-TR" altLang="tr-TR" sz="1400" baseline="30000">
                <a:solidFill>
                  <a:schemeClr val="tx2"/>
                </a:solidFill>
              </a:rPr>
              <a:t>+</a:t>
            </a:r>
            <a:r>
              <a:rPr lang="en-US" altLang="tr-TR" sz="1400">
                <a:cs typeface="Arial" panose="020B0604020202020204" pitchFamily="34" charset="0"/>
              </a:rPr>
              <a:t> </a:t>
            </a:r>
            <a:r>
              <a:rPr lang="tr-TR" altLang="tr-TR" sz="1400">
                <a:cs typeface="Arial" panose="020B0604020202020204" pitchFamily="34" charset="0"/>
              </a:rPr>
              <a:t>- </a:t>
            </a:r>
            <a:r>
              <a:rPr lang="en-US" altLang="tr-TR" sz="1400">
                <a:solidFill>
                  <a:schemeClr val="tx2"/>
                </a:solidFill>
              </a:rPr>
              <a:t>d</a:t>
            </a:r>
            <a:r>
              <a:rPr lang="tr-TR" altLang="tr-TR" sz="1400" baseline="-25000">
                <a:solidFill>
                  <a:schemeClr val="tx2"/>
                </a:solidFill>
              </a:rPr>
              <a:t>3</a:t>
            </a:r>
            <a:r>
              <a:rPr lang="tr-TR" altLang="tr-TR" sz="1400" baseline="30000">
                <a:solidFill>
                  <a:schemeClr val="tx2"/>
                </a:solidFill>
              </a:rPr>
              <a:t>-</a:t>
            </a:r>
            <a:endParaRPr lang="en-US" altLang="tr-TR" sz="1500">
              <a:cs typeface="Arial" panose="020B0604020202020204" pitchFamily="34" charset="0"/>
            </a:endParaRPr>
          </a:p>
          <a:p>
            <a:pPr>
              <a:spcBef>
                <a:spcPct val="0"/>
              </a:spcBef>
              <a:buFontTx/>
              <a:buNone/>
            </a:pPr>
            <a:endParaRPr lang="en-US" altLang="tr-TR" sz="1500">
              <a:cs typeface="Arial" panose="020B0604020202020204" pitchFamily="34" charset="0"/>
            </a:endParaRPr>
          </a:p>
          <a:p>
            <a:pPr>
              <a:spcBef>
                <a:spcPct val="0"/>
              </a:spcBef>
              <a:buFontTx/>
              <a:buNone/>
            </a:pPr>
            <a:r>
              <a:rPr lang="en-US" altLang="tr-TR" sz="1500">
                <a:cs typeface="Arial" panose="020B0604020202020204" pitchFamily="34" charset="0"/>
              </a:rPr>
              <a:t>		    x1, x2, </a:t>
            </a:r>
            <a:r>
              <a:rPr lang="en-US" altLang="tr-TR" sz="1400">
                <a:solidFill>
                  <a:schemeClr val="tx2"/>
                </a:solidFill>
              </a:rPr>
              <a:t>d</a:t>
            </a:r>
            <a:r>
              <a:rPr lang="en-US" altLang="tr-TR" sz="1400" baseline="-25000">
                <a:solidFill>
                  <a:schemeClr val="tx2"/>
                </a:solidFill>
              </a:rPr>
              <a:t>1</a:t>
            </a:r>
            <a:r>
              <a:rPr lang="tr-TR" altLang="tr-TR" sz="1400" baseline="30000">
                <a:solidFill>
                  <a:schemeClr val="tx2"/>
                </a:solidFill>
              </a:rPr>
              <a:t>+</a:t>
            </a:r>
            <a:r>
              <a:rPr lang="tr-TR" altLang="tr-TR" sz="1400">
                <a:cs typeface="Arial" panose="020B0604020202020204" pitchFamily="34" charset="0"/>
              </a:rPr>
              <a:t> , </a:t>
            </a:r>
            <a:r>
              <a:rPr lang="en-US" altLang="tr-TR" sz="1400">
                <a:solidFill>
                  <a:schemeClr val="tx2"/>
                </a:solidFill>
              </a:rPr>
              <a:t>d</a:t>
            </a:r>
            <a:r>
              <a:rPr lang="en-US" altLang="tr-TR" sz="1400" baseline="-25000">
                <a:solidFill>
                  <a:schemeClr val="tx2"/>
                </a:solidFill>
              </a:rPr>
              <a:t>1</a:t>
            </a:r>
            <a:r>
              <a:rPr lang="tr-TR" altLang="tr-TR" sz="1400" baseline="30000">
                <a:solidFill>
                  <a:schemeClr val="tx2"/>
                </a:solidFill>
              </a:rPr>
              <a:t>+</a:t>
            </a:r>
            <a:r>
              <a:rPr lang="en-US" altLang="tr-TR" sz="1500">
                <a:cs typeface="Arial" panose="020B0604020202020204" pitchFamily="34" charset="0"/>
              </a:rPr>
              <a:t>, </a:t>
            </a:r>
            <a:r>
              <a:rPr lang="en-US" altLang="tr-TR" sz="1400">
                <a:solidFill>
                  <a:schemeClr val="tx2"/>
                </a:solidFill>
              </a:rPr>
              <a:t>d</a:t>
            </a:r>
            <a:r>
              <a:rPr lang="en-US" altLang="tr-TR" sz="1400" baseline="-25000">
                <a:solidFill>
                  <a:schemeClr val="tx2"/>
                </a:solidFill>
              </a:rPr>
              <a:t>1</a:t>
            </a:r>
            <a:r>
              <a:rPr lang="tr-TR" altLang="tr-TR" sz="1400" baseline="30000">
                <a:solidFill>
                  <a:schemeClr val="tx2"/>
                </a:solidFill>
              </a:rPr>
              <a:t>+</a:t>
            </a:r>
            <a:r>
              <a:rPr lang="en-US" altLang="tr-TR" sz="1400">
                <a:cs typeface="Arial" panose="020B0604020202020204" pitchFamily="34" charset="0"/>
              </a:rPr>
              <a:t> </a:t>
            </a:r>
            <a:r>
              <a:rPr lang="tr-TR" altLang="tr-TR" sz="1400">
                <a:cs typeface="Arial" panose="020B0604020202020204" pitchFamily="34" charset="0"/>
              </a:rPr>
              <a:t>- </a:t>
            </a:r>
            <a:r>
              <a:rPr lang="en-US" altLang="tr-TR" sz="1400">
                <a:solidFill>
                  <a:schemeClr val="tx2"/>
                </a:solidFill>
              </a:rPr>
              <a:t>d</a:t>
            </a:r>
            <a:r>
              <a:rPr lang="tr-TR" altLang="tr-TR" sz="1400" baseline="-25000">
                <a:solidFill>
                  <a:schemeClr val="tx2"/>
                </a:solidFill>
              </a:rPr>
              <a:t>2</a:t>
            </a:r>
            <a:r>
              <a:rPr lang="tr-TR" altLang="tr-TR" sz="1400" baseline="30000">
                <a:solidFill>
                  <a:schemeClr val="tx2"/>
                </a:solidFill>
              </a:rPr>
              <a:t>+ </a:t>
            </a:r>
            <a:r>
              <a:rPr lang="en-US" altLang="tr-TR" sz="1500">
                <a:cs typeface="Arial" panose="020B0604020202020204" pitchFamily="34" charset="0"/>
              </a:rPr>
              <a:t>,</a:t>
            </a:r>
            <a:r>
              <a:rPr lang="en-US" altLang="tr-TR" sz="1400">
                <a:solidFill>
                  <a:schemeClr val="tx2"/>
                </a:solidFill>
              </a:rPr>
              <a:t> d</a:t>
            </a:r>
            <a:r>
              <a:rPr lang="tr-TR" altLang="tr-TR" sz="1400" baseline="-25000">
                <a:solidFill>
                  <a:schemeClr val="tx2"/>
                </a:solidFill>
              </a:rPr>
              <a:t>2</a:t>
            </a:r>
            <a:r>
              <a:rPr lang="tr-TR" altLang="tr-TR" sz="1400" baseline="30000">
                <a:solidFill>
                  <a:schemeClr val="tx2"/>
                </a:solidFill>
              </a:rPr>
              <a:t>+</a:t>
            </a:r>
            <a:r>
              <a:rPr lang="tr-TR" altLang="tr-TR" sz="1400">
                <a:cs typeface="Arial" panose="020B0604020202020204" pitchFamily="34" charset="0"/>
              </a:rPr>
              <a:t>, </a:t>
            </a:r>
            <a:r>
              <a:rPr lang="en-US" altLang="tr-TR" sz="1400">
                <a:solidFill>
                  <a:schemeClr val="tx2"/>
                </a:solidFill>
              </a:rPr>
              <a:t>d</a:t>
            </a:r>
            <a:r>
              <a:rPr lang="tr-TR" altLang="tr-TR" sz="1400" baseline="-25000">
                <a:solidFill>
                  <a:schemeClr val="tx2"/>
                </a:solidFill>
              </a:rPr>
              <a:t>2</a:t>
            </a:r>
            <a:r>
              <a:rPr lang="tr-TR" altLang="tr-TR" sz="1400" baseline="30000">
                <a:solidFill>
                  <a:schemeClr val="tx2"/>
                </a:solidFill>
              </a:rPr>
              <a:t>-</a:t>
            </a:r>
            <a:r>
              <a:rPr lang="en-US" altLang="tr-TR" sz="1500">
                <a:cs typeface="Arial" panose="020B0604020202020204" pitchFamily="34" charset="0"/>
              </a:rPr>
              <a:t>, </a:t>
            </a:r>
            <a:r>
              <a:rPr lang="en-US" altLang="tr-TR" sz="1600">
                <a:solidFill>
                  <a:schemeClr val="tx2"/>
                </a:solidFill>
              </a:rPr>
              <a:t>d</a:t>
            </a:r>
            <a:r>
              <a:rPr lang="tr-TR" altLang="tr-TR" baseline="-25000">
                <a:solidFill>
                  <a:schemeClr val="tx2"/>
                </a:solidFill>
              </a:rPr>
              <a:t>3</a:t>
            </a:r>
            <a:r>
              <a:rPr lang="tr-TR" altLang="tr-TR" sz="1600" baseline="30000">
                <a:solidFill>
                  <a:schemeClr val="tx2"/>
                </a:solidFill>
              </a:rPr>
              <a:t>+</a:t>
            </a:r>
            <a:r>
              <a:rPr lang="tr-TR" altLang="tr-TR" sz="1600">
                <a:cs typeface="Arial" panose="020B0604020202020204" pitchFamily="34" charset="0"/>
              </a:rPr>
              <a:t>,</a:t>
            </a:r>
            <a:r>
              <a:rPr lang="en-US" altLang="tr-TR" sz="1500">
                <a:cs typeface="Arial" panose="020B0604020202020204" pitchFamily="34" charset="0"/>
              </a:rPr>
              <a:t> </a:t>
            </a:r>
            <a:r>
              <a:rPr lang="en-US" altLang="tr-TR" sz="1600">
                <a:solidFill>
                  <a:schemeClr val="tx2"/>
                </a:solidFill>
              </a:rPr>
              <a:t>d</a:t>
            </a:r>
            <a:r>
              <a:rPr lang="tr-TR" altLang="tr-TR" sz="1600" baseline="-25000">
                <a:solidFill>
                  <a:schemeClr val="tx2"/>
                </a:solidFill>
              </a:rPr>
              <a:t>2</a:t>
            </a:r>
            <a:r>
              <a:rPr lang="tr-TR" altLang="tr-TR" baseline="30000">
                <a:solidFill>
                  <a:schemeClr val="tx2"/>
                </a:solidFill>
              </a:rPr>
              <a:t>-</a:t>
            </a:r>
            <a:r>
              <a:rPr lang="en-US" altLang="tr-TR" sz="1500">
                <a:cs typeface="Arial" panose="020B0604020202020204" pitchFamily="34" charset="0"/>
              </a:rPr>
              <a:t> </a:t>
            </a:r>
            <a:r>
              <a:rPr lang="en-US" altLang="tr-TR" sz="1500">
                <a:cs typeface="Arial" panose="020B0604020202020204" pitchFamily="34" charset="0"/>
                <a:sym typeface="Symbol" panose="05050102010706020507" pitchFamily="18" charset="2"/>
              </a:rPr>
              <a:t></a:t>
            </a:r>
            <a:r>
              <a:rPr lang="en-US" altLang="tr-TR" sz="1500">
                <a:cs typeface="Arial" panose="020B0604020202020204" pitchFamily="34" charset="0"/>
              </a:rPr>
              <a:t> 0</a:t>
            </a:r>
            <a:endParaRPr lang="tr-TR" altLang="tr-TR" sz="1500">
              <a:cs typeface="Arial" panose="020B0604020202020204" pitchFamily="34" charset="0"/>
            </a:endParaRPr>
          </a:p>
          <a:p>
            <a:pPr>
              <a:spcBef>
                <a:spcPct val="0"/>
              </a:spcBef>
              <a:buFontTx/>
              <a:buNone/>
            </a:pPr>
            <a:endParaRPr lang="tr-TR" dirty="0">
              <a:solidFill>
                <a:schemeClr val="tx2"/>
              </a:solidFill>
            </a:endParaRPr>
          </a:p>
          <a:p>
            <a:pPr>
              <a:spcBef>
                <a:spcPct val="0"/>
              </a:spcBef>
              <a:buFont typeface="Arial" panose="020B0604020202020204" pitchFamily="34" charset="0"/>
              <a:buChar char="•"/>
            </a:pPr>
            <a:r>
              <a:rPr lang="en-US" altLang="tr-TR" sz="1500">
                <a:cs typeface="Arial" panose="020B0604020202020204" pitchFamily="34" charset="0"/>
              </a:rPr>
              <a:t>Pi</a:t>
            </a:r>
            <a:r>
              <a:rPr lang="en-US" altLang="tr-TR" sz="1500" dirty="0">
                <a:cs typeface="Arial" panose="020B0604020202020204" pitchFamily="34" charset="0"/>
              </a:rPr>
              <a:t>= </a:t>
            </a:r>
            <a:r>
              <a:rPr lang="tr-TR" altLang="tr-TR" sz="1500" dirty="0">
                <a:cs typeface="Arial" panose="020B0604020202020204" pitchFamily="34" charset="0"/>
              </a:rPr>
              <a:t>amaç </a:t>
            </a:r>
            <a:r>
              <a:rPr lang="tr-TR" altLang="tr-TR" sz="1500">
                <a:cs typeface="Arial" panose="020B0604020202020204" pitchFamily="34" charset="0"/>
              </a:rPr>
              <a:t>önceliği </a:t>
            </a:r>
            <a:r>
              <a:rPr lang="en-US" altLang="tr-TR" sz="1500">
                <a:cs typeface="Arial" panose="020B0604020202020204" pitchFamily="34" charset="0"/>
              </a:rPr>
              <a:t>i</a:t>
            </a:r>
            <a:r>
              <a:rPr lang="en-US" altLang="tr-TR" sz="1500" dirty="0">
                <a:cs typeface="Arial" panose="020B0604020202020204" pitchFamily="34" charset="0"/>
              </a:rPr>
              <a:t> = 1, 2, 3, </a:t>
            </a:r>
            <a:r>
              <a:rPr lang="tr-TR" altLang="tr-TR" sz="1500">
                <a:cs typeface="Arial" panose="020B0604020202020204" pitchFamily="34" charset="0"/>
              </a:rPr>
              <a:t>ve </a:t>
            </a:r>
            <a:r>
              <a:rPr lang="en-US" altLang="tr-TR" sz="1500" dirty="0">
                <a:cs typeface="Arial" panose="020B0604020202020204" pitchFamily="34" charset="0"/>
              </a:rPr>
              <a:t>4.</a:t>
            </a:r>
          </a:p>
          <a:p>
            <a:pPr marL="285750" indent="-285750">
              <a:spcBef>
                <a:spcPct val="50000"/>
              </a:spcBef>
              <a:buFont typeface="Arial" panose="020B0604020202020204" pitchFamily="34" charset="0"/>
              <a:buChar char="•"/>
            </a:pPr>
            <a:r>
              <a:rPr lang="tr-TR" altLang="tr-TR" sz="1500">
                <a:cs typeface="Arial" panose="020B0604020202020204" pitchFamily="34" charset="0"/>
              </a:rPr>
              <a:t>Mesai kısıtı </a:t>
            </a:r>
            <a:r>
              <a:rPr lang="en-US" altLang="tr-TR" sz="1500">
                <a:cs typeface="Arial" panose="020B0604020202020204" pitchFamily="34" charset="0"/>
              </a:rPr>
              <a:t>(1, </a:t>
            </a:r>
            <a:r>
              <a:rPr lang="tr-TR" altLang="tr-TR" sz="1500">
                <a:cs typeface="Arial" panose="020B0604020202020204" pitchFamily="34" charset="0"/>
              </a:rPr>
              <a:t>40 saat altı için</a:t>
            </a:r>
            <a:r>
              <a:rPr lang="en-US" altLang="tr-TR" sz="1500">
                <a:cs typeface="Arial" panose="020B0604020202020204" pitchFamily="34" charset="0"/>
              </a:rPr>
              <a:t>; 4, </a:t>
            </a:r>
            <a:r>
              <a:rPr lang="tr-TR" altLang="tr-TR" sz="1500">
                <a:cs typeface="Arial" panose="020B0604020202020204" pitchFamily="34" charset="0"/>
              </a:rPr>
              <a:t>fazla mesai için</a:t>
            </a:r>
            <a:r>
              <a:rPr lang="en-US" altLang="tr-TR" sz="1500">
                <a:cs typeface="Arial" panose="020B0604020202020204" pitchFamily="34" charset="0"/>
              </a:rPr>
              <a:t>):</a:t>
            </a:r>
            <a:endParaRPr lang="tr-TR" altLang="tr-TR" sz="1500">
              <a:cs typeface="Arial" panose="020B0604020202020204" pitchFamily="34" charset="0"/>
            </a:endParaRPr>
          </a:p>
          <a:p>
            <a:pPr marL="685800" lvl="1">
              <a:spcBef>
                <a:spcPct val="50000"/>
              </a:spcBef>
              <a:buFont typeface="Arial" panose="020B0604020202020204" pitchFamily="34" charset="0"/>
              <a:buChar char="•"/>
            </a:pPr>
            <a:r>
              <a:rPr lang="en-US" altLang="tr-TR" sz="1500">
                <a:cs typeface="Arial" panose="020B0604020202020204" pitchFamily="34" charset="0"/>
              </a:rPr>
              <a:t>Minimize  P1</a:t>
            </a:r>
            <a:r>
              <a:rPr lang="en-US" altLang="tr-TR" sz="1600">
                <a:solidFill>
                  <a:schemeClr val="tx2"/>
                </a:solidFill>
              </a:rPr>
              <a:t> d</a:t>
            </a:r>
            <a:r>
              <a:rPr lang="en-US" altLang="tr-TR" sz="1600" baseline="-25000">
                <a:solidFill>
                  <a:schemeClr val="tx2"/>
                </a:solidFill>
              </a:rPr>
              <a:t>1</a:t>
            </a:r>
            <a:r>
              <a:rPr lang="tr-TR" altLang="tr-TR" sz="1600" baseline="30000">
                <a:solidFill>
                  <a:schemeClr val="tx2"/>
                </a:solidFill>
              </a:rPr>
              <a:t>+</a:t>
            </a:r>
            <a:r>
              <a:rPr lang="en-US" altLang="tr-TR" sz="1500">
                <a:cs typeface="Arial" panose="020B0604020202020204" pitchFamily="34" charset="0"/>
              </a:rPr>
              <a:t>, P</a:t>
            </a:r>
            <a:r>
              <a:rPr lang="tr-TR" altLang="tr-TR" sz="1500">
                <a:cs typeface="Arial" panose="020B0604020202020204" pitchFamily="34" charset="0"/>
              </a:rPr>
              <a:t>1</a:t>
            </a:r>
            <a:r>
              <a:rPr lang="en-US" altLang="tr-TR" sz="1600">
                <a:solidFill>
                  <a:schemeClr val="tx2"/>
                </a:solidFill>
              </a:rPr>
              <a:t> d</a:t>
            </a:r>
            <a:r>
              <a:rPr lang="en-US" altLang="tr-TR" sz="1600" baseline="-25000">
                <a:solidFill>
                  <a:schemeClr val="tx2"/>
                </a:solidFill>
              </a:rPr>
              <a:t>1</a:t>
            </a:r>
            <a:r>
              <a:rPr lang="tr-TR" altLang="tr-TR" baseline="30000">
                <a:solidFill>
                  <a:schemeClr val="tx2"/>
                </a:solidFill>
              </a:rPr>
              <a:t>-</a:t>
            </a:r>
            <a:endParaRPr lang="en-US" altLang="tr-TR" sz="1500">
              <a:cs typeface="Arial" panose="020B0604020202020204" pitchFamily="34" charset="0"/>
            </a:endParaRPr>
          </a:p>
          <a:p>
            <a:pPr>
              <a:spcBef>
                <a:spcPct val="50000"/>
              </a:spcBef>
              <a:buFont typeface="Arial" panose="020B0604020202020204" pitchFamily="34" charset="0"/>
              <a:buChar char="•"/>
            </a:pPr>
            <a:r>
              <a:rPr lang="tr-TR" altLang="tr-TR" sz="1500">
                <a:cs typeface="Arial" panose="020B0604020202020204" pitchFamily="34" charset="0"/>
              </a:rPr>
              <a:t>Kar kısıtı </a:t>
            </a:r>
            <a:r>
              <a:rPr lang="en-US" altLang="tr-TR" sz="1500">
                <a:cs typeface="Arial" panose="020B0604020202020204" pitchFamily="34" charset="0"/>
              </a:rPr>
              <a:t>(2, 1600</a:t>
            </a:r>
            <a:r>
              <a:rPr lang="tr-TR" altLang="tr-TR" sz="1500">
                <a:cs typeface="Arial" panose="020B0604020202020204" pitchFamily="34" charset="0"/>
              </a:rPr>
              <a:t> ₺</a:t>
            </a:r>
            <a:r>
              <a:rPr lang="en-US" altLang="tr-TR" sz="1500">
                <a:cs typeface="Arial" panose="020B0604020202020204" pitchFamily="34" charset="0"/>
              </a:rPr>
              <a:t>):</a:t>
            </a:r>
          </a:p>
          <a:p>
            <a:pPr marL="800100" lvl="1" indent="-342900">
              <a:spcBef>
                <a:spcPct val="50000"/>
              </a:spcBef>
              <a:buClrTx/>
              <a:buFont typeface="Arial" panose="020B0604020202020204" pitchFamily="34" charset="0"/>
              <a:buChar char="•"/>
            </a:pPr>
            <a:r>
              <a:rPr lang="en-US" altLang="tr-TR" sz="1500">
                <a:cs typeface="Arial" panose="020B0604020202020204" pitchFamily="34" charset="0"/>
              </a:rPr>
              <a:t>Minimize P1</a:t>
            </a:r>
            <a:r>
              <a:rPr lang="en-US" altLang="tr-TR" sz="1600">
                <a:solidFill>
                  <a:schemeClr val="tx2"/>
                </a:solidFill>
              </a:rPr>
              <a:t>d</a:t>
            </a:r>
            <a:r>
              <a:rPr lang="en-US" altLang="tr-TR" sz="1600" baseline="-25000">
                <a:solidFill>
                  <a:schemeClr val="tx2"/>
                </a:solidFill>
              </a:rPr>
              <a:t>1</a:t>
            </a:r>
            <a:r>
              <a:rPr lang="tr-TR" altLang="tr-TR" sz="1600" baseline="30000">
                <a:solidFill>
                  <a:schemeClr val="tx2"/>
                </a:solidFill>
              </a:rPr>
              <a:t>+</a:t>
            </a:r>
            <a:r>
              <a:rPr lang="en-US" altLang="tr-TR" sz="1500">
                <a:cs typeface="Arial" panose="020B0604020202020204" pitchFamily="34" charset="0"/>
              </a:rPr>
              <a:t>, P</a:t>
            </a:r>
            <a:r>
              <a:rPr lang="tr-TR" altLang="tr-TR" sz="1500">
                <a:cs typeface="Arial" panose="020B0604020202020204" pitchFamily="34" charset="0"/>
              </a:rPr>
              <a:t>1</a:t>
            </a:r>
            <a:r>
              <a:rPr lang="en-US" altLang="tr-TR" sz="1600">
                <a:solidFill>
                  <a:schemeClr val="tx2"/>
                </a:solidFill>
              </a:rPr>
              <a:t> d</a:t>
            </a:r>
            <a:r>
              <a:rPr lang="en-US" altLang="tr-TR" sz="1600" baseline="-25000">
                <a:solidFill>
                  <a:schemeClr val="tx2"/>
                </a:solidFill>
              </a:rPr>
              <a:t>1</a:t>
            </a:r>
            <a:r>
              <a:rPr lang="tr-TR" altLang="tr-TR" baseline="30000">
                <a:solidFill>
                  <a:schemeClr val="tx2"/>
                </a:solidFill>
              </a:rPr>
              <a:t>-</a:t>
            </a:r>
            <a:r>
              <a:rPr lang="tr-TR" altLang="tr-TR" sz="1500">
                <a:cs typeface="Arial" panose="020B0604020202020204" pitchFamily="34" charset="0"/>
              </a:rPr>
              <a:t>, </a:t>
            </a:r>
            <a:r>
              <a:rPr lang="en-US" altLang="tr-TR" sz="1500">
                <a:cs typeface="Arial" panose="020B0604020202020204" pitchFamily="34" charset="0"/>
              </a:rPr>
              <a:t>P2</a:t>
            </a:r>
            <a:r>
              <a:rPr lang="en-US" altLang="tr-TR" sz="1600">
                <a:solidFill>
                  <a:schemeClr val="tx2"/>
                </a:solidFill>
              </a:rPr>
              <a:t> d</a:t>
            </a:r>
            <a:r>
              <a:rPr lang="tr-TR" altLang="tr-TR" baseline="-25000">
                <a:solidFill>
                  <a:schemeClr val="tx2"/>
                </a:solidFill>
              </a:rPr>
              <a:t>2</a:t>
            </a:r>
            <a:r>
              <a:rPr lang="tr-TR" altLang="tr-TR" sz="1600" baseline="30000">
                <a:solidFill>
                  <a:schemeClr val="tx2"/>
                </a:solidFill>
              </a:rPr>
              <a:t>-</a:t>
            </a:r>
            <a:endParaRPr lang="en-US" altLang="tr-TR" sz="1500">
              <a:cs typeface="Arial" panose="020B0604020202020204" pitchFamily="34" charset="0"/>
            </a:endParaRPr>
          </a:p>
          <a:p>
            <a:pPr marL="285750" indent="-285750">
              <a:spcBef>
                <a:spcPct val="50000"/>
              </a:spcBef>
              <a:buFont typeface="Arial" panose="020B0604020202020204" pitchFamily="34" charset="0"/>
              <a:buChar char="•"/>
            </a:pPr>
            <a:r>
              <a:rPr lang="tr-TR" altLang="tr-TR" sz="1500">
                <a:cs typeface="Arial" panose="020B0604020202020204" pitchFamily="34" charset="0"/>
              </a:rPr>
              <a:t>Stok</a:t>
            </a:r>
            <a:r>
              <a:rPr lang="tr-TR" altLang="tr-TR" sz="1500" dirty="0">
                <a:cs typeface="Arial" panose="020B0604020202020204" pitchFamily="34" charset="0"/>
              </a:rPr>
              <a:t> kısıtı</a:t>
            </a:r>
            <a:r>
              <a:rPr lang="en-US" altLang="tr-TR" sz="1500">
                <a:cs typeface="Arial" panose="020B0604020202020204" pitchFamily="34" charset="0"/>
              </a:rPr>
              <a:t>:</a:t>
            </a:r>
            <a:r>
              <a:rPr lang="tr-TR" altLang="tr-TR" sz="1500">
                <a:cs typeface="Arial" panose="020B0604020202020204" pitchFamily="34" charset="0"/>
              </a:rPr>
              <a:t> (4 </a:t>
            </a:r>
            <a:r>
              <a:rPr lang="tr-TR" altLang="tr-TR" sz="1500" dirty="0">
                <a:cs typeface="Arial" panose="020B0604020202020204" pitchFamily="34" charset="0"/>
              </a:rPr>
              <a:t>fazla </a:t>
            </a:r>
            <a:r>
              <a:rPr lang="tr-TR" altLang="tr-TR" sz="1500">
                <a:cs typeface="Arial" panose="020B0604020202020204" pitchFamily="34" charset="0"/>
              </a:rPr>
              <a:t>stok için)</a:t>
            </a:r>
            <a:endParaRPr lang="tr-TR" altLang="tr-TR" sz="1500" dirty="0">
              <a:cs typeface="Arial" panose="020B0604020202020204" pitchFamily="34" charset="0"/>
            </a:endParaRPr>
          </a:p>
          <a:p>
            <a:pPr marL="685800" lvl="1">
              <a:spcBef>
                <a:spcPct val="50000"/>
              </a:spcBef>
              <a:buFont typeface="Arial" panose="020B0604020202020204" pitchFamily="34" charset="0"/>
              <a:buChar char="•"/>
            </a:pPr>
            <a:r>
              <a:rPr lang="en-US" altLang="tr-TR" sz="1500">
                <a:cs typeface="Arial" panose="020B0604020202020204" pitchFamily="34" charset="0"/>
              </a:rPr>
              <a:t>Minimize </a:t>
            </a:r>
            <a:r>
              <a:rPr lang="en-US" altLang="tr-TR" sz="1500" dirty="0">
                <a:cs typeface="Arial" panose="020B0604020202020204" pitchFamily="34" charset="0"/>
              </a:rPr>
              <a:t>P1</a:t>
            </a:r>
            <a:r>
              <a:rPr lang="en-US" altLang="tr-TR" sz="1400" dirty="0">
                <a:solidFill>
                  <a:schemeClr val="tx2"/>
                </a:solidFill>
              </a:rPr>
              <a:t>d</a:t>
            </a:r>
            <a:r>
              <a:rPr lang="en-US" altLang="tr-TR" sz="1400" baseline="-25000" dirty="0">
                <a:solidFill>
                  <a:schemeClr val="tx2"/>
                </a:solidFill>
              </a:rPr>
              <a:t>1</a:t>
            </a:r>
            <a:r>
              <a:rPr lang="tr-TR" altLang="tr-TR" sz="1400" baseline="30000" dirty="0">
                <a:solidFill>
                  <a:schemeClr val="tx2"/>
                </a:solidFill>
              </a:rPr>
              <a:t>+</a:t>
            </a:r>
            <a:r>
              <a:rPr lang="en-US" altLang="tr-TR" sz="1500" dirty="0">
                <a:cs typeface="Arial" panose="020B0604020202020204" pitchFamily="34" charset="0"/>
              </a:rPr>
              <a:t>, P</a:t>
            </a:r>
            <a:r>
              <a:rPr lang="tr-TR" altLang="tr-TR" sz="1500" dirty="0">
                <a:cs typeface="Arial" panose="020B0604020202020204" pitchFamily="34" charset="0"/>
              </a:rPr>
              <a:t>1</a:t>
            </a:r>
            <a:r>
              <a:rPr lang="en-US" altLang="tr-TR" sz="1400" dirty="0">
                <a:solidFill>
                  <a:schemeClr val="tx2"/>
                </a:solidFill>
              </a:rPr>
              <a:t>d</a:t>
            </a:r>
            <a:r>
              <a:rPr lang="en-US" altLang="tr-TR" sz="1400" baseline="-25000" dirty="0">
                <a:solidFill>
                  <a:schemeClr val="tx2"/>
                </a:solidFill>
              </a:rPr>
              <a:t>1</a:t>
            </a:r>
            <a:r>
              <a:rPr lang="tr-TR" altLang="tr-TR" sz="1400" baseline="30000" dirty="0">
                <a:solidFill>
                  <a:schemeClr val="tx2"/>
                </a:solidFill>
              </a:rPr>
              <a:t>-</a:t>
            </a:r>
            <a:r>
              <a:rPr lang="tr-TR" altLang="tr-TR" sz="1500" dirty="0">
                <a:cs typeface="Arial" panose="020B0604020202020204" pitchFamily="34" charset="0"/>
              </a:rPr>
              <a:t>, </a:t>
            </a:r>
            <a:r>
              <a:rPr lang="en-US" altLang="tr-TR" sz="1500" dirty="0">
                <a:cs typeface="Arial" panose="020B0604020202020204" pitchFamily="34" charset="0"/>
              </a:rPr>
              <a:t>P2</a:t>
            </a:r>
            <a:r>
              <a:rPr lang="en-US" altLang="tr-TR" sz="1400" dirty="0">
                <a:solidFill>
                  <a:schemeClr val="tx2"/>
                </a:solidFill>
              </a:rPr>
              <a:t>d</a:t>
            </a:r>
            <a:r>
              <a:rPr lang="tr-TR" altLang="tr-TR" sz="1400" baseline="-25000" dirty="0">
                <a:solidFill>
                  <a:schemeClr val="tx2"/>
                </a:solidFill>
              </a:rPr>
              <a:t>2</a:t>
            </a:r>
            <a:r>
              <a:rPr lang="tr-TR" altLang="tr-TR" sz="1400" baseline="30000" dirty="0">
                <a:solidFill>
                  <a:schemeClr val="tx2"/>
                </a:solidFill>
              </a:rPr>
              <a:t>-</a:t>
            </a:r>
            <a:r>
              <a:rPr lang="tr-TR" altLang="tr-TR" sz="1500" dirty="0">
                <a:cs typeface="Arial" panose="020B0604020202020204" pitchFamily="34" charset="0"/>
              </a:rPr>
              <a:t>,</a:t>
            </a:r>
            <a:r>
              <a:rPr lang="en-US" altLang="tr-TR" sz="1500" dirty="0">
                <a:cs typeface="Arial" panose="020B0604020202020204" pitchFamily="34" charset="0"/>
              </a:rPr>
              <a:t>P3</a:t>
            </a:r>
            <a:r>
              <a:rPr lang="en-US" altLang="tr-TR" sz="1400" dirty="0">
                <a:solidFill>
                  <a:schemeClr val="tx2"/>
                </a:solidFill>
              </a:rPr>
              <a:t>d</a:t>
            </a:r>
            <a:r>
              <a:rPr lang="tr-TR" altLang="tr-TR" sz="1400" baseline="-25000">
                <a:solidFill>
                  <a:schemeClr val="tx2"/>
                </a:solidFill>
              </a:rPr>
              <a:t>3</a:t>
            </a:r>
            <a:r>
              <a:rPr lang="tr-TR" altLang="tr-TR" sz="1400" baseline="30000">
                <a:solidFill>
                  <a:schemeClr val="tx2"/>
                </a:solidFill>
              </a:rPr>
              <a:t>+</a:t>
            </a:r>
            <a:endParaRPr lang="en-US" altLang="tr-TR" sz="1500" dirty="0">
              <a:cs typeface="Arial" panose="020B0604020202020204" pitchFamily="34" charset="0"/>
            </a:endParaRPr>
          </a:p>
        </p:txBody>
      </p:sp>
      <p:sp>
        <p:nvSpPr>
          <p:cNvPr id="3" name="Başlık 2">
            <a:extLst>
              <a:ext uri="{FF2B5EF4-FFF2-40B4-BE49-F238E27FC236}">
                <a16:creationId xmlns:a16="http://schemas.microsoft.com/office/drawing/2014/main" id="{66FA44E3-4385-307F-C596-91E594FD229A}"/>
              </a:ext>
            </a:extLst>
          </p:cNvPr>
          <p:cNvSpPr>
            <a:spLocks noGrp="1"/>
          </p:cNvSpPr>
          <p:nvPr>
            <p:ph type="title"/>
          </p:nvPr>
        </p:nvSpPr>
        <p:spPr/>
        <p:txBody>
          <a:bodyPr/>
          <a:lstStyle/>
          <a:p>
            <a:r>
              <a:rPr lang="tr-TR" sz="2400"/>
              <a:t>Tucson Çanak ve Kupa Üretimi: </a:t>
            </a:r>
            <a:r>
              <a:rPr lang="tr-TR" altLang="tr-TR" sz="2400" b="1"/>
              <a:t>Amaç Kısıtları</a:t>
            </a:r>
            <a:endParaRPr lang="tr-TR"/>
          </a:p>
        </p:txBody>
      </p:sp>
      <p:pic>
        <p:nvPicPr>
          <p:cNvPr id="4" name="Resim 3">
            <a:extLst>
              <a:ext uri="{FF2B5EF4-FFF2-40B4-BE49-F238E27FC236}">
                <a16:creationId xmlns:a16="http://schemas.microsoft.com/office/drawing/2014/main" id="{56F9450B-AD3E-64D0-93E3-FDF6FA1A04BD}"/>
              </a:ext>
            </a:extLst>
          </p:cNvPr>
          <p:cNvPicPr>
            <a:picLocks noChangeAspect="1"/>
          </p:cNvPicPr>
          <p:nvPr/>
        </p:nvPicPr>
        <p:blipFill>
          <a:blip r:embed="rId2"/>
          <a:stretch>
            <a:fillRect/>
          </a:stretch>
        </p:blipFill>
        <p:spPr>
          <a:xfrm>
            <a:off x="5206073" y="1488003"/>
            <a:ext cx="3535858" cy="1463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6707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3C7DFAE-E128-A8D7-C39A-B4C696A71ED6}"/>
                  </a:ext>
                </a:extLst>
              </p:cNvPr>
              <p:cNvSpPr>
                <a:spLocks noGrp="1"/>
              </p:cNvSpPr>
              <p:nvPr>
                <p:ph idx="1"/>
              </p:nvPr>
            </p:nvSpPr>
            <p:spPr/>
            <p:txBody>
              <a:bodyPr>
                <a:normAutofit/>
              </a:bodyPr>
              <a:lstStyle/>
              <a:p>
                <a:pPr>
                  <a:spcBef>
                    <a:spcPct val="35000"/>
                  </a:spcBef>
                </a:pPr>
                <a:r>
                  <a:rPr lang="en-US" altLang="tr-TR" sz="1800">
                    <a:solidFill>
                      <a:schemeClr val="tx1">
                        <a:lumMod val="50000"/>
                        <a:lumOff val="50000"/>
                      </a:schemeClr>
                    </a:solidFill>
                  </a:rPr>
                  <a:t>Min</a:t>
                </a:r>
                <a:r>
                  <a:rPr lang="tr-TR" altLang="tr-TR" sz="1800">
                    <a:solidFill>
                      <a:schemeClr val="tx1">
                        <a:lumMod val="50000"/>
                        <a:lumOff val="50000"/>
                      </a:schemeClr>
                    </a:solidFill>
                  </a:rPr>
                  <a:t> Z= </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P</a:t>
                </a:r>
                <a:r>
                  <a:rPr lang="tr-TR" altLang="tr-TR" sz="1800" baseline="-25000">
                    <a:solidFill>
                      <a:schemeClr val="tx1">
                        <a:lumMod val="50000"/>
                        <a:lumOff val="50000"/>
                      </a:schemeClr>
                    </a:solidFill>
                  </a:rPr>
                  <a:t>1</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 P</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3</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p>
              <a:p>
                <a:pPr>
                  <a:spcBef>
                    <a:spcPct val="35000"/>
                  </a:spcBef>
                  <a:buFontTx/>
                  <a:buNone/>
                </a:pPr>
                <a:endParaRPr lang="tr-TR" altLang="tr-TR" sz="1800">
                  <a:solidFill>
                    <a:schemeClr val="tx1">
                      <a:lumMod val="50000"/>
                      <a:lumOff val="50000"/>
                    </a:schemeClr>
                  </a:solidFill>
                </a:endParaRPr>
              </a:p>
              <a:p>
                <a:pPr>
                  <a:spcBef>
                    <a:spcPct val="0"/>
                  </a:spcBef>
                  <a:buFontTx/>
                  <a:buNone/>
                </a:pP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+ 2x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40</a:t>
                </a:r>
                <a:endParaRPr lang="tr-TR" altLang="tr-TR" sz="1800">
                  <a:solidFill>
                    <a:schemeClr val="tx1">
                      <a:lumMod val="50000"/>
                      <a:lumOff val="50000"/>
                    </a:schemeClr>
                  </a:solidFill>
                </a:endParaRPr>
              </a:p>
              <a:p>
                <a:pPr>
                  <a:spcBef>
                    <a:spcPct val="0"/>
                  </a:spcBef>
                  <a:buFontTx/>
                  <a:buNone/>
                </a:pPr>
                <a:r>
                  <a:rPr lang="en-US" altLang="tr-TR" sz="1800">
                    <a:solidFill>
                      <a:schemeClr val="tx1">
                        <a:lumMod val="50000"/>
                        <a:lumOff val="50000"/>
                      </a:schemeClr>
                    </a:solidFill>
                  </a:rPr>
                  <a:t>		40x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+ 50 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1600</a:t>
                </a:r>
              </a:p>
              <a:p>
                <a:pPr>
                  <a:spcBef>
                    <a:spcPct val="0"/>
                  </a:spcBef>
                  <a:buFontTx/>
                  <a:buNone/>
                </a:pPr>
                <a:r>
                  <a:rPr lang="en-US" altLang="tr-TR" sz="1800">
                    <a:solidFill>
                      <a:schemeClr val="tx1">
                        <a:lumMod val="50000"/>
                        <a:lumOff val="50000"/>
                      </a:schemeClr>
                    </a:solidFill>
                  </a:rPr>
                  <a:t>		  4x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+ 3x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120</a:t>
                </a:r>
              </a:p>
              <a:p>
                <a:pPr>
                  <a:spcBef>
                    <a:spcPct val="0"/>
                  </a:spcBef>
                  <a:buFontTx/>
                  <a:buNone/>
                </a:pP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2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2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3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3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a:t>
                </a:r>
                <a:r>
                  <a:rPr lang="en-US" altLang="tr-TR" sz="1800">
                    <a:solidFill>
                      <a:schemeClr val="tx1">
                        <a:lumMod val="50000"/>
                        <a:lumOff val="50000"/>
                      </a:schemeClr>
                    </a:solidFill>
                    <a:sym typeface="Symbol" panose="05050102010706020507" pitchFamily="18" charset="2"/>
                  </a:rPr>
                  <a:t></a:t>
                </a:r>
                <a:r>
                  <a:rPr lang="en-US" altLang="tr-TR" sz="1800">
                    <a:solidFill>
                      <a:schemeClr val="tx1">
                        <a:lumMod val="50000"/>
                        <a:lumOff val="50000"/>
                      </a:schemeClr>
                    </a:solidFill>
                  </a:rPr>
                  <a:t> 0</a:t>
                </a:r>
              </a:p>
              <a:p>
                <a:endParaRPr lang="tr-TR" sz="1800"/>
              </a:p>
              <a:p>
                <a:pPr marL="285750" indent="-285750">
                  <a:spcBef>
                    <a:spcPct val="35000"/>
                  </a:spcBef>
                  <a:buFont typeface="Arial" panose="020B0604020202020204" pitchFamily="34" charset="0"/>
                  <a:buChar char="•"/>
                </a:pPr>
                <a:r>
                  <a:rPr lang="tr-TR" altLang="tr-TR" sz="1500">
                    <a:cs typeface="Arial" panose="020B0604020202020204" pitchFamily="34" charset="0"/>
                  </a:rPr>
                  <a:t>Burada fazla mesaideki artış yönündeki değişimin de 10 saat altında kalmasının istendiğini düşünelim. Orijinal kısıt </a:t>
                </a:r>
                <a:r>
                  <a:rPr lang="en-US" altLang="tr-TR" sz="1600">
                    <a:solidFill>
                      <a:schemeClr val="tx1">
                        <a:lumMod val="50000"/>
                        <a:lumOff val="50000"/>
                      </a:schemeClr>
                    </a:solidFill>
                  </a:rPr>
                  <a:t>d</a:t>
                </a:r>
                <a:r>
                  <a:rPr lang="en-US" altLang="tr-TR" sz="1600" baseline="-25000">
                    <a:solidFill>
                      <a:schemeClr val="tx1">
                        <a:lumMod val="50000"/>
                        <a:lumOff val="50000"/>
                      </a:schemeClr>
                    </a:solidFill>
                  </a:rPr>
                  <a:t>1</a:t>
                </a:r>
                <a:r>
                  <a:rPr lang="tr-TR" altLang="tr-TR" sz="1600" baseline="30000">
                    <a:solidFill>
                      <a:schemeClr val="tx1">
                        <a:lumMod val="50000"/>
                        <a:lumOff val="50000"/>
                      </a:schemeClr>
                    </a:solidFill>
                  </a:rPr>
                  <a:t>+</a:t>
                </a:r>
                <a:r>
                  <a:rPr lang="en-US" altLang="tr-TR" sz="1500">
                    <a:cs typeface="Arial" panose="020B0604020202020204" pitchFamily="34" charset="0"/>
                  </a:rPr>
                  <a:t> </a:t>
                </a:r>
                <a14:m>
                  <m:oMath xmlns:m="http://schemas.openxmlformats.org/officeDocument/2006/math">
                    <m:r>
                      <a:rPr lang="tr-TR" altLang="tr-TR" sz="1500" i="1" dirty="0" smtClean="0">
                        <a:latin typeface="Cambria Math" panose="02040503050406030204" pitchFamily="18" charset="0"/>
                        <a:ea typeface="Cambria Math" panose="02040503050406030204" pitchFamily="18" charset="0"/>
                        <a:cs typeface="Arial" panose="020B0604020202020204" pitchFamily="34" charset="0"/>
                      </a:rPr>
                      <m:t>≤</m:t>
                    </m:r>
                    <m:r>
                      <a:rPr lang="tr-TR" altLang="tr-TR" sz="1500" b="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tr-TR" altLang="tr-TR" sz="1500" dirty="0">
                    <a:cs typeface="Arial" panose="020B0604020202020204" pitchFamily="34" charset="0"/>
                  </a:rPr>
                  <a:t>10 olacaktır. Bu durumda amaç programlama kısıt aşağıdaki gibidir. Kısıt &lt;= olduğu için + işaretli değişim değişkeni minimize </a:t>
                </a:r>
                <a:r>
                  <a:rPr lang="tr-TR" altLang="tr-TR" sz="1500">
                    <a:cs typeface="Arial" panose="020B0604020202020204" pitchFamily="34" charset="0"/>
                  </a:rPr>
                  <a:t>edilir</a:t>
                </a:r>
                <a:r>
                  <a:rPr lang="en-US" altLang="tr-TR" sz="1500">
                    <a:cs typeface="Arial" panose="020B0604020202020204" pitchFamily="34" charset="0"/>
                  </a:rPr>
                  <a:t>:</a:t>
                </a:r>
                <a:endParaRPr lang="tr-TR" altLang="tr-TR" sz="1500">
                  <a:cs typeface="Arial" panose="020B0604020202020204" pitchFamily="34" charset="0"/>
                </a:endParaRPr>
              </a:p>
              <a:p>
                <a:pPr marL="685800" lvl="1">
                  <a:spcBef>
                    <a:spcPct val="35000"/>
                  </a:spcBef>
                  <a:buFont typeface="Arial" panose="020B0604020202020204" pitchFamily="34" charset="0"/>
                  <a:buChar char="•"/>
                </a:pPr>
                <a:r>
                  <a:rPr lang="en-US" altLang="tr-TR" sz="1600">
                    <a:solidFill>
                      <a:schemeClr val="tx1">
                        <a:lumMod val="50000"/>
                        <a:lumOff val="50000"/>
                      </a:schemeClr>
                    </a:solidFill>
                  </a:rPr>
                  <a:t>d</a:t>
                </a:r>
                <a:r>
                  <a:rPr lang="en-US" altLang="tr-TR" sz="1600" baseline="-25000">
                    <a:solidFill>
                      <a:schemeClr val="tx1">
                        <a:lumMod val="50000"/>
                        <a:lumOff val="50000"/>
                      </a:schemeClr>
                    </a:solidFill>
                  </a:rPr>
                  <a:t>1</a:t>
                </a:r>
                <a:r>
                  <a:rPr lang="tr-TR" altLang="tr-TR" sz="1600" baseline="30000">
                    <a:solidFill>
                      <a:schemeClr val="tx1">
                        <a:lumMod val="50000"/>
                        <a:lumOff val="50000"/>
                      </a:schemeClr>
                    </a:solidFill>
                  </a:rPr>
                  <a:t>+</a:t>
                </a:r>
                <a:r>
                  <a:rPr lang="en-US" altLang="tr-TR" sz="1500" dirty="0">
                    <a:cs typeface="Arial" panose="020B0604020202020204" pitchFamily="34" charset="0"/>
                  </a:rPr>
                  <a:t> </a:t>
                </a:r>
                <a:r>
                  <a:rPr lang="en-US" altLang="tr-TR" sz="1500">
                    <a:cs typeface="Arial" panose="020B0604020202020204" pitchFamily="34" charset="0"/>
                  </a:rPr>
                  <a:t>= 10</a:t>
                </a:r>
                <a:r>
                  <a:rPr lang="tr-TR" altLang="tr-TR" sz="1500">
                    <a:cs typeface="Arial" panose="020B0604020202020204" pitchFamily="34" charset="0"/>
                  </a:rPr>
                  <a:t> </a:t>
                </a:r>
                <a:r>
                  <a:rPr lang="en-US" altLang="tr-TR" sz="1500" dirty="0">
                    <a:cs typeface="Arial" panose="020B0604020202020204" pitchFamily="34" charset="0"/>
                  </a:rPr>
                  <a:t>+ </a:t>
                </a:r>
                <a:r>
                  <a:rPr lang="en-US" altLang="tr-TR" sz="1600" dirty="0">
                    <a:solidFill>
                      <a:schemeClr val="tx1">
                        <a:lumMod val="50000"/>
                        <a:lumOff val="50000"/>
                      </a:schemeClr>
                    </a:solidFill>
                  </a:rPr>
                  <a:t>d</a:t>
                </a:r>
                <a:r>
                  <a:rPr lang="tr-TR" altLang="tr-TR" sz="1600" baseline="-25000" dirty="0">
                    <a:solidFill>
                      <a:schemeClr val="tx1">
                        <a:lumMod val="50000"/>
                        <a:lumOff val="50000"/>
                      </a:schemeClr>
                    </a:solidFill>
                  </a:rPr>
                  <a:t>4</a:t>
                </a:r>
                <a:r>
                  <a:rPr lang="tr-TR" altLang="tr-TR" sz="1400" baseline="30000" dirty="0">
                    <a:solidFill>
                      <a:schemeClr val="tx1">
                        <a:lumMod val="50000"/>
                        <a:lumOff val="50000"/>
                      </a:schemeClr>
                    </a:solidFill>
                  </a:rPr>
                  <a:t>+</a:t>
                </a:r>
                <a:r>
                  <a:rPr lang="en-US" altLang="tr-TR" sz="1500" dirty="0">
                    <a:cs typeface="Arial" panose="020B0604020202020204" pitchFamily="34" charset="0"/>
                  </a:rPr>
                  <a:t> - </a:t>
                </a:r>
                <a:r>
                  <a:rPr lang="en-US" altLang="tr-TR" sz="1400" dirty="0">
                    <a:solidFill>
                      <a:schemeClr val="tx1">
                        <a:lumMod val="50000"/>
                        <a:lumOff val="50000"/>
                      </a:schemeClr>
                    </a:solidFill>
                  </a:rPr>
                  <a:t>d</a:t>
                </a:r>
                <a:r>
                  <a:rPr lang="tr-TR" altLang="tr-TR" sz="1400" baseline="-25000" dirty="0">
                    <a:solidFill>
                      <a:schemeClr val="tx1">
                        <a:lumMod val="50000"/>
                        <a:lumOff val="50000"/>
                      </a:schemeClr>
                    </a:solidFill>
                  </a:rPr>
                  <a:t>4</a:t>
                </a:r>
                <a:r>
                  <a:rPr lang="tr-TR" altLang="tr-TR" sz="1400" baseline="30000" dirty="0">
                    <a:solidFill>
                      <a:schemeClr val="tx1">
                        <a:lumMod val="50000"/>
                        <a:lumOff val="50000"/>
                      </a:schemeClr>
                    </a:solidFill>
                  </a:rPr>
                  <a:t>-</a:t>
                </a:r>
                <a:endParaRPr lang="en-US" altLang="tr-TR" sz="1500" dirty="0">
                  <a:cs typeface="Arial" panose="020B0604020202020204" pitchFamily="34" charset="0"/>
                </a:endParaRPr>
              </a:p>
              <a:p>
                <a:endParaRPr lang="tr-TR" sz="1800"/>
              </a:p>
              <a:p>
                <a:endParaRPr lang="tr-TR" sz="1800" dirty="0"/>
              </a:p>
            </p:txBody>
          </p:sp>
        </mc:Choice>
        <mc:Fallback xmlns="">
          <p:sp>
            <p:nvSpPr>
              <p:cNvPr id="2" name="İçerik Yer Tutucusu 1">
                <a:extLst>
                  <a:ext uri="{FF2B5EF4-FFF2-40B4-BE49-F238E27FC236}">
                    <a16:creationId xmlns:a16="http://schemas.microsoft.com/office/drawing/2014/main" id="{03C7DFAE-E128-A8D7-C39A-B4C696A71ED6}"/>
                  </a:ext>
                </a:extLst>
              </p:cNvPr>
              <p:cNvSpPr>
                <a:spLocks noGrp="1" noRot="1" noChangeAspect="1" noMove="1" noResize="1" noEditPoints="1" noAdjustHandles="1" noChangeArrowheads="1" noChangeShapeType="1" noTextEdit="1"/>
              </p:cNvSpPr>
              <p:nvPr>
                <p:ph idx="1"/>
              </p:nvPr>
            </p:nvSpPr>
            <p:spPr>
              <a:blipFill>
                <a:blip r:embed="rId2"/>
                <a:stretch>
                  <a:fillRect l="-653" t="-750" r="-29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5913DD1-80EC-39A1-C79D-BD9822134E90}"/>
              </a:ext>
            </a:extLst>
          </p:cNvPr>
          <p:cNvSpPr>
            <a:spLocks noGrp="1"/>
          </p:cNvSpPr>
          <p:nvPr>
            <p:ph type="title"/>
          </p:nvPr>
        </p:nvSpPr>
        <p:spPr/>
        <p:txBody>
          <a:bodyPr>
            <a:normAutofit fontScale="90000"/>
          </a:bodyPr>
          <a:lstStyle/>
          <a:p>
            <a:r>
              <a:rPr lang="tr-TR"/>
              <a:t>Tucson Çanak ve Kupa Üretimi: Amaç Fonksiyonu ve Model</a:t>
            </a:r>
          </a:p>
        </p:txBody>
      </p:sp>
    </p:spTree>
    <p:extLst>
      <p:ext uri="{BB962C8B-B14F-4D97-AF65-F5344CB8AC3E}">
        <p14:creationId xmlns:p14="http://schemas.microsoft.com/office/powerpoint/2010/main" val="1157809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B8C75A1-0682-6D02-7A1D-A5C4B77BDD14}"/>
              </a:ext>
            </a:extLst>
          </p:cNvPr>
          <p:cNvSpPr>
            <a:spLocks noGrp="1"/>
          </p:cNvSpPr>
          <p:nvPr>
            <p:ph idx="1"/>
          </p:nvPr>
        </p:nvSpPr>
        <p:spPr/>
        <p:txBody>
          <a:bodyPr/>
          <a:lstStyle/>
          <a:p>
            <a:pPr marL="0" indent="0">
              <a:spcBef>
                <a:spcPct val="35000"/>
              </a:spcBef>
            </a:pPr>
            <a:endParaRPr lang="tr-TR" altLang="tr-TR" sz="1500">
              <a:cs typeface="Arial" panose="020B0604020202020204" pitchFamily="34" charset="0"/>
            </a:endParaRPr>
          </a:p>
          <a:p>
            <a:pPr marL="285750" indent="-285750">
              <a:spcBef>
                <a:spcPct val="35000"/>
              </a:spcBef>
              <a:buFont typeface="Arial" panose="020B0604020202020204" pitchFamily="34" charset="0"/>
              <a:buChar char="•"/>
            </a:pPr>
            <a:r>
              <a:rPr lang="tr-TR" altLang="tr-TR" sz="1500">
                <a:cs typeface="Arial" panose="020B0604020202020204" pitchFamily="34" charset="0"/>
              </a:rPr>
              <a:t>Depolama sınırları sebebiyle 30 çanak ve 20 kupadan fazla üretim imkanı yoktur. Bu durumda; </a:t>
            </a:r>
          </a:p>
          <a:p>
            <a:pPr marL="0" indent="0">
              <a:spcBef>
                <a:spcPct val="35000"/>
              </a:spcBef>
            </a:pPr>
            <a:endParaRPr lang="tr-TR" altLang="tr-TR" sz="1500">
              <a:cs typeface="Arial" panose="020B0604020202020204" pitchFamily="34" charset="0"/>
            </a:endParaRPr>
          </a:p>
          <a:p>
            <a:pPr marL="285750" indent="-285750">
              <a:spcBef>
                <a:spcPct val="35000"/>
              </a:spcBef>
              <a:buFont typeface="Arial" panose="020B0604020202020204" pitchFamily="34" charset="0"/>
              <a:buChar char="•"/>
            </a:pPr>
            <a:r>
              <a:rPr lang="tr-TR" altLang="tr-TR" sz="1500">
                <a:cs typeface="Arial" panose="020B0604020202020204" pitchFamily="34" charset="0"/>
              </a:rPr>
              <a:t>İlave </a:t>
            </a:r>
            <a:r>
              <a:rPr lang="tr-TR" altLang="tr-TR" sz="1500" dirty="0">
                <a:cs typeface="Arial" panose="020B0604020202020204" pitchFamily="34" charset="0"/>
              </a:rPr>
              <a:t>olarak stok alanı sınırı sebebiyle, günlük, 30 çanak, 20 kupadan daha fazla </a:t>
            </a:r>
            <a:r>
              <a:rPr lang="tr-TR" altLang="tr-TR" sz="1500">
                <a:cs typeface="Arial" panose="020B0604020202020204" pitchFamily="34" charset="0"/>
              </a:rPr>
              <a:t>depolanmak istenmemektedir</a:t>
            </a:r>
            <a:r>
              <a:rPr lang="en-US" altLang="tr-TR" sz="1500">
                <a:cs typeface="Arial" panose="020B0604020202020204" pitchFamily="34" charset="0"/>
              </a:rPr>
              <a:t>.</a:t>
            </a:r>
            <a:r>
              <a:rPr lang="tr-TR" altLang="tr-TR" sz="1500">
                <a:cs typeface="Arial" panose="020B0604020202020204" pitchFamily="34" charset="0"/>
              </a:rPr>
              <a:t> (x1</a:t>
            </a:r>
            <a:r>
              <a:rPr lang="tr-TR" altLang="tr-TR" sz="1500" dirty="0">
                <a:cs typeface="Arial" panose="020B0604020202020204" pitchFamily="34" charset="0"/>
              </a:rPr>
              <a:t>≤30; ve x2 ≤ </a:t>
            </a:r>
            <a:r>
              <a:rPr lang="tr-TR" altLang="tr-TR" sz="1500">
                <a:cs typeface="Arial" panose="020B0604020202020204" pitchFamily="34" charset="0"/>
              </a:rPr>
              <a:t>20 olmalıdır).</a:t>
            </a:r>
          </a:p>
          <a:p>
            <a:pPr marL="285750" indent="-285750">
              <a:spcBef>
                <a:spcPct val="35000"/>
              </a:spcBef>
              <a:buFont typeface="Arial" panose="020B0604020202020204" pitchFamily="34" charset="0"/>
              <a:buChar char="•"/>
            </a:pPr>
            <a:endParaRPr lang="en-US" altLang="tr-TR" sz="1500" dirty="0">
              <a:cs typeface="Arial" panose="020B0604020202020204" pitchFamily="34" charset="0"/>
            </a:endParaRPr>
          </a:p>
          <a:p>
            <a:pPr marL="457200" lvl="1" indent="0">
              <a:spcBef>
                <a:spcPct val="35000"/>
              </a:spcBef>
              <a:buClrTx/>
            </a:pPr>
            <a:r>
              <a:rPr lang="en-US" altLang="tr-TR">
                <a:solidFill>
                  <a:schemeClr val="tx2"/>
                </a:solidFill>
              </a:rPr>
              <a:t>x</a:t>
            </a:r>
            <a:r>
              <a:rPr lang="en-US" altLang="tr-TR" baseline="-25000">
                <a:solidFill>
                  <a:schemeClr val="tx2"/>
                </a:solidFill>
              </a:rPr>
              <a:t>1</a:t>
            </a:r>
            <a:r>
              <a:rPr lang="en-US" altLang="tr-TR">
                <a:solidFill>
                  <a:schemeClr val="tx2"/>
                </a:solidFill>
              </a:rPr>
              <a:t> = 30 </a:t>
            </a:r>
            <a:r>
              <a:rPr lang="tr-TR" altLang="tr-TR">
                <a:solidFill>
                  <a:schemeClr val="tx2"/>
                </a:solidFill>
              </a:rPr>
              <a:t>+</a:t>
            </a:r>
            <a:r>
              <a:rPr lang="en-US" altLang="tr-TR">
                <a:solidFill>
                  <a:schemeClr val="tx2"/>
                </a:solidFill>
              </a:rPr>
              <a:t> d</a:t>
            </a:r>
            <a:r>
              <a:rPr lang="en-US" altLang="tr-TR" baseline="-25000">
                <a:solidFill>
                  <a:schemeClr val="tx2"/>
                </a:solidFill>
              </a:rPr>
              <a:t>5</a:t>
            </a:r>
            <a:r>
              <a:rPr lang="tr-TR" altLang="tr-TR" baseline="30000">
                <a:solidFill>
                  <a:schemeClr val="tx2"/>
                </a:solidFill>
              </a:rPr>
              <a:t>+</a:t>
            </a:r>
            <a:r>
              <a:rPr lang="en-US" altLang="tr-TR">
                <a:solidFill>
                  <a:schemeClr val="tx2"/>
                </a:solidFill>
              </a:rPr>
              <a:t> </a:t>
            </a:r>
            <a:r>
              <a:rPr lang="tr-TR" altLang="tr-TR">
                <a:solidFill>
                  <a:schemeClr val="tx2"/>
                </a:solidFill>
              </a:rPr>
              <a:t>- </a:t>
            </a:r>
            <a:r>
              <a:rPr lang="en-US" altLang="tr-TR">
                <a:solidFill>
                  <a:schemeClr val="tx2"/>
                </a:solidFill>
              </a:rPr>
              <a:t>d</a:t>
            </a:r>
            <a:r>
              <a:rPr lang="en-US" altLang="tr-TR" baseline="-25000">
                <a:solidFill>
                  <a:schemeClr val="tx2"/>
                </a:solidFill>
              </a:rPr>
              <a:t>5</a:t>
            </a:r>
            <a:r>
              <a:rPr lang="tr-TR" altLang="tr-TR" baseline="30000">
                <a:solidFill>
                  <a:schemeClr val="tx2"/>
                </a:solidFill>
              </a:rPr>
              <a:t>-  </a:t>
            </a:r>
            <a:r>
              <a:rPr lang="tr-TR" altLang="tr-TR">
                <a:solidFill>
                  <a:schemeClr val="tx2"/>
                </a:solidFill>
              </a:rPr>
              <a:t>çanak</a:t>
            </a:r>
            <a:endParaRPr lang="en-US" altLang="tr-TR" dirty="0">
              <a:solidFill>
                <a:schemeClr val="tx2"/>
              </a:solidFill>
            </a:endParaRPr>
          </a:p>
          <a:p>
            <a:pPr marL="457200" lvl="1" indent="0">
              <a:spcBef>
                <a:spcPct val="35000"/>
              </a:spcBef>
              <a:buClrTx/>
            </a:pPr>
            <a:r>
              <a:rPr lang="en-US" altLang="tr-TR">
                <a:solidFill>
                  <a:schemeClr val="tx2"/>
                </a:solidFill>
              </a:rPr>
              <a:t>x</a:t>
            </a:r>
            <a:r>
              <a:rPr lang="en-US" altLang="tr-TR" baseline="-25000">
                <a:solidFill>
                  <a:schemeClr val="tx2"/>
                </a:solidFill>
              </a:rPr>
              <a:t>2</a:t>
            </a:r>
            <a:r>
              <a:rPr lang="en-US" altLang="tr-TR">
                <a:solidFill>
                  <a:schemeClr val="tx2"/>
                </a:solidFill>
              </a:rPr>
              <a:t> = 20</a:t>
            </a:r>
            <a:r>
              <a:rPr lang="tr-TR" altLang="tr-TR">
                <a:solidFill>
                  <a:schemeClr val="tx2"/>
                </a:solidFill>
              </a:rPr>
              <a:t> +</a:t>
            </a:r>
            <a:r>
              <a:rPr lang="en-US" altLang="tr-TR">
                <a:solidFill>
                  <a:schemeClr val="tx2"/>
                </a:solidFill>
              </a:rPr>
              <a:t> d</a:t>
            </a:r>
            <a:r>
              <a:rPr lang="en-US" altLang="tr-TR" baseline="-25000">
                <a:solidFill>
                  <a:schemeClr val="tx2"/>
                </a:solidFill>
              </a:rPr>
              <a:t>6</a:t>
            </a:r>
            <a:r>
              <a:rPr lang="tr-TR" altLang="tr-TR" baseline="30000">
                <a:solidFill>
                  <a:schemeClr val="tx2"/>
                </a:solidFill>
              </a:rPr>
              <a:t>+</a:t>
            </a:r>
            <a:r>
              <a:rPr lang="en-US" altLang="tr-TR">
                <a:solidFill>
                  <a:schemeClr val="tx2"/>
                </a:solidFill>
              </a:rPr>
              <a:t> </a:t>
            </a:r>
            <a:r>
              <a:rPr lang="tr-TR" altLang="tr-TR">
                <a:solidFill>
                  <a:schemeClr val="tx2"/>
                </a:solidFill>
              </a:rPr>
              <a:t>- </a:t>
            </a:r>
            <a:r>
              <a:rPr lang="en-US" altLang="tr-TR">
                <a:solidFill>
                  <a:schemeClr val="tx2"/>
                </a:solidFill>
              </a:rPr>
              <a:t>d</a:t>
            </a:r>
            <a:r>
              <a:rPr lang="en-US" altLang="tr-TR" baseline="-25000">
                <a:solidFill>
                  <a:schemeClr val="tx2"/>
                </a:solidFill>
              </a:rPr>
              <a:t>6</a:t>
            </a:r>
            <a:r>
              <a:rPr lang="tr-TR" altLang="tr-TR" baseline="30000">
                <a:solidFill>
                  <a:schemeClr val="tx2"/>
                </a:solidFill>
              </a:rPr>
              <a:t>-</a:t>
            </a:r>
            <a:r>
              <a:rPr lang="en-US" altLang="tr-TR">
                <a:solidFill>
                  <a:schemeClr val="tx2"/>
                </a:solidFill>
              </a:rPr>
              <a:t> </a:t>
            </a:r>
            <a:r>
              <a:rPr lang="tr-TR" altLang="tr-TR" dirty="0">
                <a:solidFill>
                  <a:schemeClr val="tx2"/>
                </a:solidFill>
              </a:rPr>
              <a:t>kupa</a:t>
            </a:r>
            <a:endParaRPr lang="en-US" altLang="tr-TR" dirty="0">
              <a:solidFill>
                <a:schemeClr val="tx2"/>
              </a:solidFill>
            </a:endParaRPr>
          </a:p>
          <a:p>
            <a:endParaRPr lang="tr-TR"/>
          </a:p>
          <a:p>
            <a:endParaRPr lang="tr-TR" dirty="0"/>
          </a:p>
        </p:txBody>
      </p:sp>
      <p:sp>
        <p:nvSpPr>
          <p:cNvPr id="3" name="Başlık 2">
            <a:extLst>
              <a:ext uri="{FF2B5EF4-FFF2-40B4-BE49-F238E27FC236}">
                <a16:creationId xmlns:a16="http://schemas.microsoft.com/office/drawing/2014/main" id="{3870E1CA-F351-5A55-1F8E-90FC8FC776E3}"/>
              </a:ext>
            </a:extLst>
          </p:cNvPr>
          <p:cNvSpPr>
            <a:spLocks noGrp="1"/>
          </p:cNvSpPr>
          <p:nvPr>
            <p:ph type="title"/>
          </p:nvPr>
        </p:nvSpPr>
        <p:spPr/>
        <p:txBody>
          <a:bodyPr/>
          <a:lstStyle/>
          <a:p>
            <a:r>
              <a:rPr lang="tr-TR"/>
              <a:t>Tucson Çanak ve Kupa Üretimi</a:t>
            </a:r>
          </a:p>
        </p:txBody>
      </p:sp>
    </p:spTree>
    <p:extLst>
      <p:ext uri="{BB962C8B-B14F-4D97-AF65-F5344CB8AC3E}">
        <p14:creationId xmlns:p14="http://schemas.microsoft.com/office/powerpoint/2010/main" val="2880818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F0AEE88-EA19-1078-0D64-E1B2A1EBF42C}"/>
              </a:ext>
            </a:extLst>
          </p:cNvPr>
          <p:cNvSpPr>
            <a:spLocks noGrp="1"/>
          </p:cNvSpPr>
          <p:nvPr>
            <p:ph idx="1"/>
          </p:nvPr>
        </p:nvSpPr>
        <p:spPr/>
        <p:txBody>
          <a:bodyPr>
            <a:normAutofit/>
          </a:bodyPr>
          <a:lstStyle/>
          <a:p>
            <a:pPr>
              <a:spcBef>
                <a:spcPct val="35000"/>
              </a:spcBef>
              <a:buFontTx/>
              <a:buNone/>
            </a:pPr>
            <a:r>
              <a:rPr lang="en-US" altLang="tr-TR" sz="1800">
                <a:solidFill>
                  <a:schemeClr val="tx1">
                    <a:lumMod val="50000"/>
                    <a:lumOff val="50000"/>
                  </a:schemeClr>
                </a:solidFill>
              </a:rPr>
              <a:t>Minimize  P</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P</a:t>
            </a:r>
            <a:r>
              <a:rPr lang="tr-TR" altLang="tr-TR" sz="1800" baseline="-25000">
                <a:solidFill>
                  <a:schemeClr val="tx1">
                    <a:lumMod val="50000"/>
                    <a:lumOff val="50000"/>
                  </a:schemeClr>
                </a:solidFill>
              </a:rPr>
              <a:t>1</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3</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4</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4</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4P</a:t>
            </a:r>
            <a:r>
              <a:rPr lang="en-US" altLang="tr-TR" sz="1800" baseline="-25000">
                <a:solidFill>
                  <a:schemeClr val="tx1">
                    <a:lumMod val="50000"/>
                    <a:lumOff val="50000"/>
                  </a:schemeClr>
                </a:solidFill>
              </a:rPr>
              <a:t>5</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5</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5P</a:t>
            </a:r>
            <a:r>
              <a:rPr lang="en-US" altLang="tr-TR" sz="1800" baseline="-25000">
                <a:solidFill>
                  <a:schemeClr val="tx1">
                    <a:lumMod val="50000"/>
                    <a:lumOff val="50000"/>
                  </a:schemeClr>
                </a:solidFill>
              </a:rPr>
              <a:t>5</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6</a:t>
            </a:r>
            <a:r>
              <a:rPr lang="tr-TR" altLang="tr-TR" sz="1800" baseline="30000">
                <a:solidFill>
                  <a:schemeClr val="tx1">
                    <a:lumMod val="50000"/>
                    <a:lumOff val="50000"/>
                  </a:schemeClr>
                </a:solidFill>
              </a:rPr>
              <a:t>+</a:t>
            </a:r>
          </a:p>
          <a:p>
            <a:pPr>
              <a:spcBef>
                <a:spcPct val="35000"/>
              </a:spcBef>
              <a:buFontTx/>
              <a:buNone/>
            </a:pPr>
            <a:endParaRPr lang="en-US" altLang="tr-TR" sz="1800">
              <a:solidFill>
                <a:schemeClr val="tx1">
                  <a:lumMod val="50000"/>
                  <a:lumOff val="50000"/>
                </a:schemeClr>
              </a:solidFill>
            </a:endParaRPr>
          </a:p>
          <a:p>
            <a:pPr>
              <a:spcBef>
                <a:spcPct val="0"/>
              </a:spcBef>
              <a:buFontTx/>
              <a:buNone/>
            </a:pP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+ 2x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40</a:t>
            </a:r>
          </a:p>
          <a:p>
            <a:pPr>
              <a:spcBef>
                <a:spcPct val="0"/>
              </a:spcBef>
              <a:buFontTx/>
              <a:buNone/>
            </a:pPr>
            <a:r>
              <a:rPr lang="en-US" altLang="tr-TR" sz="1800">
                <a:solidFill>
                  <a:schemeClr val="tx1">
                    <a:lumMod val="50000"/>
                    <a:lumOff val="50000"/>
                  </a:schemeClr>
                </a:solidFill>
              </a:rPr>
              <a:t>	40x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+ 50x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1,600</a:t>
            </a:r>
          </a:p>
          <a:p>
            <a:pPr>
              <a:spcBef>
                <a:spcPct val="0"/>
              </a:spcBef>
              <a:buFontTx/>
              <a:buNone/>
            </a:pPr>
            <a:r>
              <a:rPr lang="en-US" altLang="tr-TR" sz="1800">
                <a:solidFill>
                  <a:schemeClr val="tx1">
                    <a:lumMod val="50000"/>
                    <a:lumOff val="50000"/>
                  </a:schemeClr>
                </a:solidFill>
              </a:rPr>
              <a:t>	  4x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+ 3x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120</a:t>
            </a:r>
          </a:p>
          <a:p>
            <a:pPr>
              <a:spcBef>
                <a:spcPct val="0"/>
              </a:spcBef>
              <a:buFontTx/>
              <a:buNone/>
            </a:pP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4</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4</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10</a:t>
            </a:r>
            <a:endParaRPr lang="tr-TR" altLang="tr-TR" sz="1800">
              <a:solidFill>
                <a:schemeClr val="tx1">
                  <a:lumMod val="50000"/>
                  <a:lumOff val="50000"/>
                </a:schemeClr>
              </a:solidFill>
            </a:endParaRPr>
          </a:p>
          <a:p>
            <a:pPr>
              <a:spcBef>
                <a:spcPct val="0"/>
              </a:spcBef>
              <a:buFontTx/>
              <a:buNone/>
            </a:pPr>
            <a:r>
              <a:rPr lang="tr-TR" altLang="tr-TR" sz="1800">
                <a:solidFill>
                  <a:schemeClr val="tx1">
                    <a:lumMod val="50000"/>
                    <a:lumOff val="50000"/>
                  </a:schemeClr>
                </a:solidFill>
              </a:rPr>
              <a:t>		</a:t>
            </a:r>
            <a:r>
              <a:rPr lang="en-US" altLang="tr-TR" sz="1800">
                <a:solidFill>
                  <a:schemeClr val="tx1">
                    <a:lumMod val="50000"/>
                    <a:lumOff val="50000"/>
                  </a:schemeClr>
                </a:solidFill>
              </a:rPr>
              <a:t>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5</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5</a:t>
            </a:r>
            <a:r>
              <a:rPr lang="tr-TR" altLang="tr-TR" sz="1800" baseline="30000">
                <a:solidFill>
                  <a:schemeClr val="tx1">
                    <a:lumMod val="50000"/>
                    <a:lumOff val="50000"/>
                  </a:schemeClr>
                </a:solidFill>
              </a:rPr>
              <a:t>+ </a:t>
            </a:r>
            <a:r>
              <a:rPr lang="en-US" altLang="tr-TR" sz="1800">
                <a:solidFill>
                  <a:schemeClr val="tx1">
                    <a:lumMod val="50000"/>
                    <a:lumOff val="50000"/>
                  </a:schemeClr>
                </a:solidFill>
              </a:rPr>
              <a:t>= 30 </a:t>
            </a:r>
            <a:r>
              <a:rPr lang="tr-TR" altLang="tr-TR" sz="1800">
                <a:solidFill>
                  <a:schemeClr val="tx1">
                    <a:lumMod val="50000"/>
                    <a:lumOff val="50000"/>
                  </a:schemeClr>
                </a:solidFill>
              </a:rPr>
              <a:t>çanak</a:t>
            </a:r>
            <a:endParaRPr lang="en-US" altLang="tr-TR" sz="1800">
              <a:solidFill>
                <a:schemeClr val="tx1">
                  <a:lumMod val="50000"/>
                  <a:lumOff val="50000"/>
                </a:schemeClr>
              </a:solidFill>
            </a:endParaRPr>
          </a:p>
          <a:p>
            <a:pPr marL="457200" lvl="1" indent="0">
              <a:spcBef>
                <a:spcPct val="35000"/>
              </a:spcBef>
              <a:buClrTx/>
              <a:buNone/>
            </a:pPr>
            <a:r>
              <a:rPr lang="en-US" altLang="tr-TR" sz="1800">
                <a:solidFill>
                  <a:schemeClr val="tx1">
                    <a:lumMod val="50000"/>
                    <a:lumOff val="50000"/>
                  </a:schemeClr>
                </a:solidFill>
              </a:rPr>
              <a:t>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6</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6</a:t>
            </a:r>
            <a:r>
              <a:rPr lang="tr-TR" altLang="tr-TR" sz="1800" baseline="30000">
                <a:solidFill>
                  <a:schemeClr val="tx1">
                    <a:lumMod val="50000"/>
                    <a:lumOff val="50000"/>
                  </a:schemeClr>
                </a:solidFill>
              </a:rPr>
              <a:t>+ </a:t>
            </a:r>
            <a:r>
              <a:rPr lang="en-US" altLang="tr-TR" sz="1800">
                <a:solidFill>
                  <a:schemeClr val="tx1">
                    <a:lumMod val="50000"/>
                    <a:lumOff val="50000"/>
                  </a:schemeClr>
                </a:solidFill>
              </a:rPr>
              <a:t>= 20 </a:t>
            </a:r>
            <a:r>
              <a:rPr lang="tr-TR" altLang="tr-TR" sz="1800">
                <a:solidFill>
                  <a:schemeClr val="tx1">
                    <a:lumMod val="50000"/>
                    <a:lumOff val="50000"/>
                  </a:schemeClr>
                </a:solidFill>
              </a:rPr>
              <a:t>kupa</a:t>
            </a:r>
            <a:endParaRPr lang="en-US" altLang="tr-TR" sz="1800">
              <a:solidFill>
                <a:schemeClr val="tx1">
                  <a:lumMod val="50000"/>
                  <a:lumOff val="50000"/>
                </a:schemeClr>
              </a:solidFill>
            </a:endParaRPr>
          </a:p>
          <a:p>
            <a:pPr>
              <a:spcBef>
                <a:spcPct val="0"/>
              </a:spcBef>
              <a:buFontTx/>
              <a:buNone/>
            </a:pP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2</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2</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3</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3</a:t>
            </a:r>
            <a:r>
              <a:rPr lang="en-US" altLang="tr-TR" sz="1800" baseline="30000">
                <a:solidFill>
                  <a:schemeClr val="tx1">
                    <a:lumMod val="50000"/>
                    <a:lumOff val="50000"/>
                  </a:schemeClr>
                </a:solidFill>
              </a:rPr>
              <a:t>+, </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4</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4</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5</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6</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a:t>
            </a:r>
            <a:r>
              <a:rPr lang="en-US" altLang="tr-TR" sz="1800">
                <a:solidFill>
                  <a:schemeClr val="tx1">
                    <a:lumMod val="50000"/>
                    <a:lumOff val="50000"/>
                  </a:schemeClr>
                </a:solidFill>
                <a:sym typeface="Symbol" panose="05050102010706020507" pitchFamily="18" charset="2"/>
              </a:rPr>
              <a:t></a:t>
            </a:r>
            <a:r>
              <a:rPr lang="en-US" altLang="tr-TR" sz="1800">
                <a:solidFill>
                  <a:schemeClr val="tx1">
                    <a:lumMod val="50000"/>
                    <a:lumOff val="50000"/>
                  </a:schemeClr>
                </a:solidFill>
              </a:rPr>
              <a:t> 0</a:t>
            </a:r>
          </a:p>
          <a:p>
            <a:endParaRPr lang="tr-TR" sz="1800">
              <a:solidFill>
                <a:schemeClr val="tx1">
                  <a:lumMod val="50000"/>
                  <a:lumOff val="50000"/>
                </a:schemeClr>
              </a:solidFill>
            </a:endParaRPr>
          </a:p>
        </p:txBody>
      </p:sp>
      <p:sp>
        <p:nvSpPr>
          <p:cNvPr id="3" name="Başlık 2">
            <a:extLst>
              <a:ext uri="{FF2B5EF4-FFF2-40B4-BE49-F238E27FC236}">
                <a16:creationId xmlns:a16="http://schemas.microsoft.com/office/drawing/2014/main" id="{F63094D0-4136-ECD6-6E1F-FE609C6F629C}"/>
              </a:ext>
            </a:extLst>
          </p:cNvPr>
          <p:cNvSpPr>
            <a:spLocks noGrp="1"/>
          </p:cNvSpPr>
          <p:nvPr>
            <p:ph type="title"/>
          </p:nvPr>
        </p:nvSpPr>
        <p:spPr/>
        <p:txBody>
          <a:bodyPr/>
          <a:lstStyle/>
          <a:p>
            <a:r>
              <a:rPr lang="tr-TR"/>
              <a:t>Tucson Çanak ve Kupa Üretimi: Model</a:t>
            </a:r>
          </a:p>
        </p:txBody>
      </p:sp>
    </p:spTree>
    <p:extLst>
      <p:ext uri="{BB962C8B-B14F-4D97-AF65-F5344CB8AC3E}">
        <p14:creationId xmlns:p14="http://schemas.microsoft.com/office/powerpoint/2010/main" val="3910958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EEE8C31-6611-C597-BC28-295A123A9CA3}"/>
              </a:ext>
            </a:extLst>
          </p:cNvPr>
          <p:cNvSpPr>
            <a:spLocks noGrp="1"/>
          </p:cNvSpPr>
          <p:nvPr>
            <p:ph type="ctrTitle"/>
          </p:nvPr>
        </p:nvSpPr>
        <p:spPr/>
        <p:txBody>
          <a:bodyPr/>
          <a:lstStyle/>
          <a:p>
            <a:r>
              <a:rPr lang="tr-TR"/>
              <a:t>De</a:t>
            </a:r>
            <a:r>
              <a:rPr lang="tr-TR">
                <a:solidFill>
                  <a:srgbClr val="EA6131"/>
                </a:solidFill>
              </a:rPr>
              <a:t>w</a:t>
            </a:r>
            <a:r>
              <a:rPr lang="tr-TR"/>
              <a:t>right </a:t>
            </a:r>
            <a:r>
              <a:rPr lang="tr-TR">
                <a:solidFill>
                  <a:srgbClr val="EA6131"/>
                </a:solidFill>
              </a:rPr>
              <a:t>Ş</a:t>
            </a:r>
            <a:r>
              <a:rPr lang="tr-TR"/>
              <a:t>irketi</a:t>
            </a:r>
          </a:p>
        </p:txBody>
      </p:sp>
    </p:spTree>
    <p:extLst>
      <p:ext uri="{BB962C8B-B14F-4D97-AF65-F5344CB8AC3E}">
        <p14:creationId xmlns:p14="http://schemas.microsoft.com/office/powerpoint/2010/main" val="3672458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B341950-88FE-719D-6932-D42456B65CF2}"/>
              </a:ext>
            </a:extLst>
          </p:cNvPr>
          <p:cNvSpPr>
            <a:spLocks noGrp="1"/>
          </p:cNvSpPr>
          <p:nvPr>
            <p:ph idx="1"/>
          </p:nvPr>
        </p:nvSpPr>
        <p:spPr/>
        <p:txBody>
          <a:bodyPr/>
          <a:lstStyle/>
          <a:p>
            <a:pPr>
              <a:buFont typeface="Arial" panose="020B0604020202020204" pitchFamily="34" charset="0"/>
              <a:buChar char="•"/>
            </a:pPr>
            <a:r>
              <a:rPr lang="tr-TR"/>
              <a:t>Dewright Şirketi, şu anda üretmekte olduğu modelleri değiştirmek için üç yeni ürün düşünmektedir. Bu amaçla YA departmanlarına bu ürünlerin hangi karışımlarının üretileceğini belirleme görevi verilmiştir. Yönetim üç kritere önem verilmesini istemektedir: uzun vadeli kar, işgücündeki istikrar ve yeni ekipman için gerekli olacak sermaye yatırımı seviyesi. Özellikle, yönetim (1) bu ürünlerden en az 125 milyon dolar kâr elde etmek, (2) 4000 çalışanın mevcut istihdam düzeyini korumak ve (3) sermaye yatırımını 55 milyon dolar seviyesinde tutmak. Ancak yönetim, tüm bu hedeflere eşzamanlı olarak ulaşmanın muhtemelen mümkün olmayacağını, dolayısıyla YA departmanı ile bir hedef önceliklendirmesi yapılması gerektiğine karar verirler. Bu tartışma, </a:t>
            </a:r>
          </a:p>
          <a:p>
            <a:pPr>
              <a:buFont typeface="Arial" panose="020B0604020202020204" pitchFamily="34" charset="0"/>
              <a:buChar char="•"/>
            </a:pPr>
            <a:endParaRPr lang="tr-TR"/>
          </a:p>
          <a:p>
            <a:pPr>
              <a:buFont typeface="Arial" panose="020B0604020202020204" pitchFamily="34" charset="0"/>
              <a:buChar char="•"/>
            </a:pPr>
            <a:r>
              <a:rPr lang="tr-TR"/>
              <a:t>kâr hedefinden  sapmaya 5 birim ceza (1 milyon dolar başına), </a:t>
            </a:r>
          </a:p>
          <a:p>
            <a:pPr>
              <a:buFont typeface="Arial" panose="020B0604020202020204" pitchFamily="34" charset="0"/>
              <a:buChar char="•"/>
            </a:pPr>
            <a:endParaRPr lang="tr-TR"/>
          </a:p>
          <a:p>
            <a:pPr>
              <a:buFont typeface="Arial" panose="020B0604020202020204" pitchFamily="34" charset="0"/>
              <a:buChar char="•"/>
            </a:pPr>
            <a:r>
              <a:rPr lang="tr-TR"/>
              <a:t>istihdam hedefinden yükselmeye 2 düşüşe ise 4 ceza (her 100 çalışan için), </a:t>
            </a:r>
          </a:p>
          <a:p>
            <a:pPr>
              <a:buFont typeface="Arial" panose="020B0604020202020204" pitchFamily="34" charset="0"/>
              <a:buChar char="•"/>
            </a:pPr>
            <a:r>
              <a:rPr lang="tr-TR"/>
              <a:t>sermaye yatırımının aşılmasına 3'e ceza puanı belirlenmiştir. Her yeni ürünün kar, istihdam seviyesi ve sermaye yatırım düzeyine katkısı, üretim oranıyla orantılıdır. Birim üretim hızına göre bu katkılar, aşağıdaki tabloda, hedefler ve ceza ağırlıkları ile birlikte gösterilmektedir.</a:t>
            </a:r>
          </a:p>
          <a:p>
            <a:endParaRPr lang="tr-TR"/>
          </a:p>
        </p:txBody>
      </p:sp>
      <p:sp>
        <p:nvSpPr>
          <p:cNvPr id="3" name="Başlık 2">
            <a:extLst>
              <a:ext uri="{FF2B5EF4-FFF2-40B4-BE49-F238E27FC236}">
                <a16:creationId xmlns:a16="http://schemas.microsoft.com/office/drawing/2014/main" id="{8036E224-3EE6-D077-678D-414B478C245E}"/>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746539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231">
            <a:extLst>
              <a:ext uri="{FF2B5EF4-FFF2-40B4-BE49-F238E27FC236}">
                <a16:creationId xmlns:a16="http://schemas.microsoft.com/office/drawing/2014/main" id="{6C2DF1E2-9C25-3F3B-4548-F035AE791C39}"/>
              </a:ext>
            </a:extLst>
          </p:cNvPr>
          <p:cNvGraphicFramePr>
            <a:graphicFrameLocks noGrp="1"/>
          </p:cNvGraphicFramePr>
          <p:nvPr>
            <p:ph idx="1"/>
            <p:extLst>
              <p:ext uri="{D42A27DB-BD31-4B8C-83A1-F6EECF244321}">
                <p14:modId xmlns:p14="http://schemas.microsoft.com/office/powerpoint/2010/main" val="1291561992"/>
              </p:ext>
            </p:extLst>
          </p:nvPr>
        </p:nvGraphicFramePr>
        <p:xfrm>
          <a:off x="395288" y="1484313"/>
          <a:ext cx="8402633" cy="3470276"/>
        </p:xfrm>
        <a:graphic>
          <a:graphicData uri="http://schemas.openxmlformats.org/drawingml/2006/table">
            <a:tbl>
              <a:tblPr/>
              <a:tblGrid>
                <a:gridCol w="2244160">
                  <a:extLst>
                    <a:ext uri="{9D8B030D-6E8A-4147-A177-3AD203B41FA5}">
                      <a16:colId xmlns:a16="http://schemas.microsoft.com/office/drawing/2014/main" val="20000"/>
                    </a:ext>
                  </a:extLst>
                </a:gridCol>
                <a:gridCol w="604197">
                  <a:extLst>
                    <a:ext uri="{9D8B030D-6E8A-4147-A177-3AD203B41FA5}">
                      <a16:colId xmlns:a16="http://schemas.microsoft.com/office/drawing/2014/main" val="20001"/>
                    </a:ext>
                  </a:extLst>
                </a:gridCol>
                <a:gridCol w="658574">
                  <a:extLst>
                    <a:ext uri="{9D8B030D-6E8A-4147-A177-3AD203B41FA5}">
                      <a16:colId xmlns:a16="http://schemas.microsoft.com/office/drawing/2014/main" val="20002"/>
                    </a:ext>
                  </a:extLst>
                </a:gridCol>
                <a:gridCol w="660280">
                  <a:extLst>
                    <a:ext uri="{9D8B030D-6E8A-4147-A177-3AD203B41FA5}">
                      <a16:colId xmlns:a16="http://schemas.microsoft.com/office/drawing/2014/main" val="20003"/>
                    </a:ext>
                  </a:extLst>
                </a:gridCol>
                <a:gridCol w="1367840">
                  <a:extLst>
                    <a:ext uri="{9D8B030D-6E8A-4147-A177-3AD203B41FA5}">
                      <a16:colId xmlns:a16="http://schemas.microsoft.com/office/drawing/2014/main" val="20004"/>
                    </a:ext>
                  </a:extLst>
                </a:gridCol>
                <a:gridCol w="2867582">
                  <a:extLst>
                    <a:ext uri="{9D8B030D-6E8A-4147-A177-3AD203B41FA5}">
                      <a16:colId xmlns:a16="http://schemas.microsoft.com/office/drawing/2014/main" val="20005"/>
                    </a:ext>
                  </a:extLst>
                </a:gridCol>
              </a:tblGrid>
              <a:tr h="544513">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gridSpan="3">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Birim katkılar</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tr-TR"/>
                    </a:p>
                  </a:txBody>
                  <a:tcPr/>
                </a:tc>
                <a:tc hMerge="1">
                  <a:txBody>
                    <a:bodyPr/>
                    <a:lstStyle/>
                    <a:p>
                      <a:endParaRPr lang="tr-TR"/>
                    </a:p>
                  </a:txBody>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5032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gridSpan="3">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Ürün</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tr-TR"/>
                    </a:p>
                  </a:txBody>
                  <a:tcPr/>
                </a:tc>
                <a:tc hMerge="1">
                  <a:txBody>
                    <a:bodyPr/>
                    <a:lstStyle/>
                    <a:p>
                      <a:endParaRPr lang="tr-TR"/>
                    </a:p>
                  </a:txBody>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647700">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Kriter</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2</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3</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Amaçlar</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Ceza Ağırlıkları</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4825">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Uzun vadeli kar</a:t>
                      </a:r>
                      <a:endParaRPr kumimoji="0" lang="en-US"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12</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9</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15</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 </a:t>
                      </a:r>
                      <a:r>
                        <a:rPr kumimoji="0" lang="en-US" sz="1600" b="0" i="0" u="none" strike="noStrike" cap="none" normalizeH="0" baseline="0" dirty="0">
                          <a:ln>
                            <a:noFill/>
                          </a:ln>
                          <a:solidFill>
                            <a:schemeClr val="tx1"/>
                          </a:solidFill>
                          <a:effectLst/>
                          <a:latin typeface="Arial" panose="020B0604020202020204" pitchFamily="34" charset="0"/>
                        </a:rPr>
                        <a:t>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5000">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İstihdam seviyesi</a:t>
                      </a:r>
                      <a:endParaRPr kumimoji="0" lang="en-US"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3</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4</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  </a:t>
                      </a:r>
                      <a:r>
                        <a:rPr kumimoji="0" lang="en-US" sz="1600" b="0" i="0" u="none" strike="noStrike" cap="none" normalizeH="0" baseline="0" dirty="0">
                          <a:ln>
                            <a:noFill/>
                          </a:ln>
                          <a:solidFill>
                            <a:schemeClr val="tx1"/>
                          </a:solidFill>
                          <a:effectLst/>
                          <a:latin typeface="Arial" panose="020B0604020202020204" pitchFamily="34"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2(+), 4(-)</a:t>
                      </a:r>
                      <a:endParaRPr kumimoji="0" lang="en-US"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35000">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Yatırım </a:t>
                      </a:r>
                      <a:endParaRPr kumimoji="0" lang="en-US"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7</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8</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 name="Başlık 4">
            <a:extLst>
              <a:ext uri="{FF2B5EF4-FFF2-40B4-BE49-F238E27FC236}">
                <a16:creationId xmlns:a16="http://schemas.microsoft.com/office/drawing/2014/main" id="{65F1D433-95D0-1103-3E7C-249786BBEAAB}"/>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998502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EB9C828-9BEC-ACA8-FC79-447162173872}"/>
              </a:ext>
            </a:extLst>
          </p:cNvPr>
          <p:cNvSpPr>
            <a:spLocks noGrp="1"/>
          </p:cNvSpPr>
          <p:nvPr>
            <p:ph idx="1"/>
          </p:nvPr>
        </p:nvSpPr>
        <p:spPr/>
        <p:txBody>
          <a:bodyPr/>
          <a:lstStyle/>
          <a:p>
            <a:r>
              <a:rPr lang="en-US" altLang="tr-TR"/>
              <a:t>12 x</a:t>
            </a:r>
            <a:r>
              <a:rPr lang="en-US" altLang="tr-TR" baseline="-25000"/>
              <a:t>1</a:t>
            </a:r>
            <a:r>
              <a:rPr lang="en-US" altLang="tr-TR"/>
              <a:t> + 9 x</a:t>
            </a:r>
            <a:r>
              <a:rPr lang="en-US" altLang="tr-TR" baseline="-25000"/>
              <a:t>2</a:t>
            </a:r>
            <a:r>
              <a:rPr lang="en-US" altLang="tr-TR"/>
              <a:t> + 15 x</a:t>
            </a:r>
            <a:r>
              <a:rPr lang="en-US" altLang="tr-TR" baseline="-25000"/>
              <a:t>3</a:t>
            </a:r>
            <a:r>
              <a:rPr lang="en-US" altLang="tr-TR"/>
              <a:t> </a:t>
            </a:r>
            <a:r>
              <a:rPr lang="tr-TR" altLang="tr-TR">
                <a:cs typeface="Arial" panose="020B0604020202020204" pitchFamily="34" charset="0"/>
              </a:rPr>
              <a:t>=</a:t>
            </a:r>
            <a:r>
              <a:rPr lang="en-US" altLang="tr-TR">
                <a:cs typeface="Arial" panose="020B0604020202020204" pitchFamily="34" charset="0"/>
              </a:rPr>
              <a:t> 125</a:t>
            </a:r>
            <a:r>
              <a:rPr lang="tr-TR" altLang="tr-TR">
                <a:cs typeface="Arial" panose="020B0604020202020204" pitchFamily="34" charset="0"/>
              </a:rPr>
              <a:t> + d</a:t>
            </a:r>
            <a:r>
              <a:rPr lang="en-US" altLang="tr-TR" baseline="-25000">
                <a:cs typeface="Arial" panose="020B0604020202020204" pitchFamily="34" charset="0"/>
              </a:rPr>
              <a:t>1</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en-US" altLang="tr-TR" baseline="-25000">
                <a:cs typeface="Arial" panose="020B0604020202020204" pitchFamily="34" charset="0"/>
              </a:rPr>
              <a:t>1</a:t>
            </a:r>
            <a:r>
              <a:rPr lang="en-US" altLang="tr-TR" baseline="30000">
                <a:cs typeface="Arial" panose="020B0604020202020204" pitchFamily="34" charset="0"/>
              </a:rPr>
              <a:t>-</a:t>
            </a:r>
            <a:r>
              <a:rPr lang="en-US" altLang="tr-TR">
                <a:cs typeface="Arial" panose="020B0604020202020204" pitchFamily="34" charset="0"/>
              </a:rPr>
              <a:t> </a:t>
            </a:r>
          </a:p>
          <a:p>
            <a:r>
              <a:rPr lang="en-US" altLang="tr-TR">
                <a:cs typeface="Arial" panose="020B0604020202020204" pitchFamily="34" charset="0"/>
              </a:rPr>
              <a:t>5 </a:t>
            </a:r>
            <a:r>
              <a:rPr lang="en-US" altLang="tr-TR"/>
              <a:t>x</a:t>
            </a:r>
            <a:r>
              <a:rPr lang="en-US" altLang="tr-TR" baseline="-25000"/>
              <a:t>1</a:t>
            </a:r>
            <a:r>
              <a:rPr lang="en-US" altLang="tr-TR">
                <a:cs typeface="Arial" panose="020B0604020202020204" pitchFamily="34" charset="0"/>
              </a:rPr>
              <a:t> + 3 </a:t>
            </a:r>
            <a:r>
              <a:rPr lang="en-US" altLang="tr-TR"/>
              <a:t>x</a:t>
            </a:r>
            <a:r>
              <a:rPr lang="en-US" altLang="tr-TR" baseline="-25000"/>
              <a:t>2</a:t>
            </a:r>
            <a:r>
              <a:rPr lang="en-US" altLang="tr-TR">
                <a:cs typeface="Arial" panose="020B0604020202020204" pitchFamily="34" charset="0"/>
              </a:rPr>
              <a:t> + 4 </a:t>
            </a:r>
            <a:r>
              <a:rPr lang="en-US" altLang="tr-TR"/>
              <a:t>x</a:t>
            </a:r>
            <a:r>
              <a:rPr lang="en-US" altLang="tr-TR" baseline="-25000"/>
              <a:t>3</a:t>
            </a:r>
            <a:r>
              <a:rPr lang="en-US" altLang="tr-TR">
                <a:cs typeface="Arial" panose="020B0604020202020204" pitchFamily="34" charset="0"/>
              </a:rPr>
              <a:t> </a:t>
            </a:r>
            <a:r>
              <a:rPr lang="tr-TR" altLang="tr-TR">
                <a:cs typeface="Arial" panose="020B0604020202020204" pitchFamily="34" charset="0"/>
              </a:rPr>
              <a:t>=</a:t>
            </a:r>
            <a:r>
              <a:rPr lang="en-US" altLang="tr-TR">
                <a:cs typeface="Arial" panose="020B0604020202020204" pitchFamily="34" charset="0"/>
              </a:rPr>
              <a:t>40</a:t>
            </a:r>
            <a:r>
              <a:rPr lang="tr-TR" altLang="tr-TR">
                <a:cs typeface="Arial" panose="020B0604020202020204" pitchFamily="34" charset="0"/>
              </a:rPr>
              <a:t> + d</a:t>
            </a:r>
            <a:r>
              <a:rPr lang="tr-TR" altLang="tr-TR" baseline="-25000">
                <a:cs typeface="Arial" panose="020B0604020202020204" pitchFamily="34" charset="0"/>
              </a:rPr>
              <a:t>2</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tr-TR" altLang="tr-TR" baseline="-25000">
                <a:cs typeface="Arial" panose="020B0604020202020204" pitchFamily="34" charset="0"/>
              </a:rPr>
              <a:t>2</a:t>
            </a:r>
            <a:r>
              <a:rPr lang="en-US" altLang="tr-TR" baseline="30000">
                <a:cs typeface="Arial" panose="020B0604020202020204" pitchFamily="34" charset="0"/>
              </a:rPr>
              <a:t>-</a:t>
            </a:r>
            <a:endParaRPr lang="en-US" altLang="tr-TR">
              <a:cs typeface="Arial" panose="020B0604020202020204" pitchFamily="34" charset="0"/>
            </a:endParaRPr>
          </a:p>
          <a:p>
            <a:r>
              <a:rPr lang="en-US" altLang="tr-TR">
                <a:cs typeface="Arial" panose="020B0604020202020204" pitchFamily="34" charset="0"/>
              </a:rPr>
              <a:t>5 </a:t>
            </a:r>
            <a:r>
              <a:rPr lang="en-US" altLang="tr-TR"/>
              <a:t>x</a:t>
            </a:r>
            <a:r>
              <a:rPr lang="en-US" altLang="tr-TR" baseline="-25000"/>
              <a:t>1</a:t>
            </a:r>
            <a:r>
              <a:rPr lang="en-US" altLang="tr-TR">
                <a:cs typeface="Arial" panose="020B0604020202020204" pitchFamily="34" charset="0"/>
              </a:rPr>
              <a:t> + 7 </a:t>
            </a:r>
            <a:r>
              <a:rPr lang="en-US" altLang="tr-TR"/>
              <a:t>x</a:t>
            </a:r>
            <a:r>
              <a:rPr lang="en-US" altLang="tr-TR" baseline="-25000"/>
              <a:t>2</a:t>
            </a:r>
            <a:r>
              <a:rPr lang="en-US" altLang="tr-TR">
                <a:cs typeface="Arial" panose="020B0604020202020204" pitchFamily="34" charset="0"/>
              </a:rPr>
              <a:t> + 8 </a:t>
            </a:r>
            <a:r>
              <a:rPr lang="en-US" altLang="tr-TR"/>
              <a:t>x</a:t>
            </a:r>
            <a:r>
              <a:rPr lang="en-US" altLang="tr-TR" baseline="-25000"/>
              <a:t>3</a:t>
            </a:r>
            <a:r>
              <a:rPr lang="en-US" altLang="tr-TR">
                <a:cs typeface="Arial" panose="020B0604020202020204" pitchFamily="34" charset="0"/>
              </a:rPr>
              <a:t> </a:t>
            </a:r>
            <a:r>
              <a:rPr lang="tr-TR" altLang="tr-TR">
                <a:cs typeface="Arial" panose="020B0604020202020204" pitchFamily="34" charset="0"/>
              </a:rPr>
              <a:t>=</a:t>
            </a:r>
            <a:r>
              <a:rPr lang="en-US" altLang="tr-TR">
                <a:cs typeface="Arial" panose="020B0604020202020204" pitchFamily="34" charset="0"/>
              </a:rPr>
              <a:t> 55</a:t>
            </a:r>
            <a:r>
              <a:rPr lang="tr-TR" altLang="tr-TR">
                <a:cs typeface="Arial" panose="020B0604020202020204" pitchFamily="34" charset="0"/>
              </a:rPr>
              <a:t> + d</a:t>
            </a:r>
            <a:r>
              <a:rPr lang="tr-TR" altLang="tr-TR" baseline="-25000">
                <a:cs typeface="Arial" panose="020B0604020202020204" pitchFamily="34" charset="0"/>
              </a:rPr>
              <a:t>3</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tr-TR" altLang="tr-TR" baseline="-25000">
                <a:cs typeface="Arial" panose="020B0604020202020204" pitchFamily="34" charset="0"/>
              </a:rPr>
              <a:t>3</a:t>
            </a:r>
            <a:r>
              <a:rPr lang="en-US" altLang="tr-TR" baseline="30000">
                <a:cs typeface="Arial" panose="020B0604020202020204" pitchFamily="34" charset="0"/>
              </a:rPr>
              <a:t>-</a:t>
            </a:r>
            <a:endParaRPr lang="tr-TR" altLang="tr-TR" baseline="30000">
              <a:cs typeface="Arial" panose="020B0604020202020204" pitchFamily="34" charset="0"/>
            </a:endParaRPr>
          </a:p>
          <a:p>
            <a:endParaRPr lang="tr-TR" altLang="tr-TR" baseline="30000">
              <a:cs typeface="Arial" panose="020B0604020202020204" pitchFamily="34" charset="0"/>
            </a:endParaRPr>
          </a:p>
          <a:p>
            <a:endParaRPr lang="tr-TR" altLang="tr-TR" baseline="30000">
              <a:cs typeface="Arial" panose="020B0604020202020204" pitchFamily="34" charset="0"/>
            </a:endParaRPr>
          </a:p>
          <a:p>
            <a:pPr eaLnBrk="1" hangingPunct="1">
              <a:buFontTx/>
              <a:buNone/>
            </a:pPr>
            <a:r>
              <a:rPr lang="en-US" altLang="tr-TR"/>
              <a:t>Min Z = 	5 </a:t>
            </a:r>
            <a:r>
              <a:rPr lang="tr-TR" altLang="tr-TR">
                <a:cs typeface="Arial" panose="020B0604020202020204" pitchFamily="34" charset="0"/>
              </a:rPr>
              <a:t>d</a:t>
            </a:r>
            <a:r>
              <a:rPr lang="en-US" altLang="tr-TR" baseline="-25000">
                <a:cs typeface="Arial" panose="020B0604020202020204" pitchFamily="34" charset="0"/>
              </a:rPr>
              <a:t>1</a:t>
            </a:r>
            <a:r>
              <a:rPr lang="tr-TR" altLang="tr-TR" baseline="30000">
                <a:cs typeface="Arial" panose="020B0604020202020204" pitchFamily="34" charset="0"/>
              </a:rPr>
              <a:t>-</a:t>
            </a:r>
            <a:r>
              <a:rPr lang="en-US" altLang="tr-TR"/>
              <a:t> + </a:t>
            </a:r>
            <a:r>
              <a:rPr lang="tr-TR" altLang="tr-TR"/>
              <a:t>4</a:t>
            </a:r>
            <a:r>
              <a:rPr lang="en-US" altLang="tr-TR"/>
              <a:t> </a:t>
            </a:r>
            <a:r>
              <a:rPr lang="tr-TR" altLang="tr-TR">
                <a:cs typeface="Arial" panose="020B0604020202020204" pitchFamily="34" charset="0"/>
              </a:rPr>
              <a:t>d</a:t>
            </a:r>
            <a:r>
              <a:rPr lang="en-US" altLang="tr-TR" baseline="-25000">
                <a:cs typeface="Arial" panose="020B0604020202020204" pitchFamily="34" charset="0"/>
              </a:rPr>
              <a:t>2</a:t>
            </a:r>
            <a:r>
              <a:rPr lang="tr-TR" altLang="tr-TR" baseline="30000">
                <a:cs typeface="Arial" panose="020B0604020202020204" pitchFamily="34" charset="0"/>
              </a:rPr>
              <a:t>-</a:t>
            </a:r>
            <a:r>
              <a:rPr lang="en-US" altLang="tr-TR"/>
              <a:t> + </a:t>
            </a:r>
            <a:r>
              <a:rPr lang="tr-TR" altLang="tr-TR"/>
              <a:t>2</a:t>
            </a:r>
            <a:r>
              <a:rPr lang="en-US" altLang="tr-TR"/>
              <a:t> </a:t>
            </a:r>
            <a:r>
              <a:rPr lang="tr-TR" altLang="tr-TR">
                <a:cs typeface="Arial" panose="020B0604020202020204" pitchFamily="34" charset="0"/>
              </a:rPr>
              <a:t>d</a:t>
            </a:r>
            <a:r>
              <a:rPr lang="en-US" altLang="tr-TR" baseline="-25000">
                <a:cs typeface="Arial" panose="020B0604020202020204" pitchFamily="34" charset="0"/>
              </a:rPr>
              <a:t>2</a:t>
            </a:r>
            <a:r>
              <a:rPr lang="tr-TR" altLang="tr-TR" baseline="30000">
                <a:cs typeface="Arial" panose="020B0604020202020204" pitchFamily="34" charset="0"/>
              </a:rPr>
              <a:t>+</a:t>
            </a:r>
            <a:r>
              <a:rPr lang="en-US" altLang="tr-TR"/>
              <a:t> + 3 </a:t>
            </a:r>
            <a:r>
              <a:rPr lang="tr-TR" altLang="tr-TR">
                <a:cs typeface="Arial" panose="020B0604020202020204" pitchFamily="34" charset="0"/>
              </a:rPr>
              <a:t>d</a:t>
            </a:r>
            <a:r>
              <a:rPr lang="en-US" altLang="tr-TR" baseline="-25000">
                <a:cs typeface="Arial" panose="020B0604020202020204" pitchFamily="34" charset="0"/>
              </a:rPr>
              <a:t>3</a:t>
            </a:r>
            <a:r>
              <a:rPr lang="tr-TR" altLang="tr-TR" baseline="30000">
                <a:cs typeface="Arial" panose="020B0604020202020204" pitchFamily="34" charset="0"/>
              </a:rPr>
              <a:t>+</a:t>
            </a:r>
            <a:r>
              <a:rPr lang="en-US" altLang="tr-TR">
                <a:cs typeface="Arial" panose="020B0604020202020204" pitchFamily="34" charset="0"/>
              </a:rPr>
              <a:t> </a:t>
            </a:r>
            <a:endParaRPr lang="en-US" altLang="tr-TR"/>
          </a:p>
          <a:p>
            <a:endParaRPr lang="tr-TR" altLang="tr-TR">
              <a:cs typeface="Arial" panose="020B0604020202020204" pitchFamily="34" charset="0"/>
            </a:endParaRPr>
          </a:p>
          <a:p>
            <a:r>
              <a:rPr lang="en-US" altLang="tr-TR"/>
              <a:t>x</a:t>
            </a:r>
            <a:r>
              <a:rPr lang="en-US" altLang="tr-TR" baseline="-25000">
                <a:cs typeface="Arial" panose="020B0604020202020204" pitchFamily="34" charset="0"/>
              </a:rPr>
              <a:t>i</a:t>
            </a: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i</a:t>
            </a:r>
            <a:r>
              <a:rPr lang="en-US" altLang="tr-TR" baseline="30000">
                <a:cs typeface="Arial" panose="020B0604020202020204" pitchFamily="34" charset="0"/>
              </a:rPr>
              <a:t>+</a:t>
            </a: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i</a:t>
            </a:r>
            <a:r>
              <a:rPr lang="en-US" altLang="tr-TR" baseline="30000">
                <a:cs typeface="Arial" panose="020B0604020202020204" pitchFamily="34" charset="0"/>
              </a:rPr>
              <a:t>-</a:t>
            </a:r>
            <a:r>
              <a:rPr lang="en-US" altLang="tr-TR">
                <a:cs typeface="Arial" panose="020B0604020202020204" pitchFamily="34" charset="0"/>
              </a:rPr>
              <a:t> ≥ 0	i=1,2,3</a:t>
            </a:r>
            <a:endParaRPr lang="tr-TR" altLang="tr-TR">
              <a:cs typeface="Arial" panose="020B0604020202020204" pitchFamily="34" charset="0"/>
            </a:endParaRPr>
          </a:p>
          <a:p>
            <a:endParaRPr lang="tr-TR" altLang="tr-TR">
              <a:cs typeface="Arial" panose="020B0604020202020204" pitchFamily="34" charset="0"/>
            </a:endParaRPr>
          </a:p>
          <a:p>
            <a:pPr eaLnBrk="1" hangingPunct="1"/>
            <a:r>
              <a:rPr lang="en-US" altLang="tr-TR"/>
              <a:t>Optim</a:t>
            </a:r>
            <a:r>
              <a:rPr lang="tr-TR" altLang="tr-TR"/>
              <a:t>um</a:t>
            </a:r>
            <a:r>
              <a:rPr lang="en-US" altLang="tr-TR"/>
              <a:t> </a:t>
            </a:r>
            <a:r>
              <a:rPr lang="tr-TR" altLang="tr-TR"/>
              <a:t>çözüm</a:t>
            </a:r>
            <a:r>
              <a:rPr lang="en-US" altLang="tr-TR"/>
              <a:t>:</a:t>
            </a:r>
          </a:p>
          <a:p>
            <a:pPr>
              <a:buNone/>
            </a:pPr>
            <a:r>
              <a:rPr lang="en-US" altLang="tr-TR"/>
              <a:t>	 x</a:t>
            </a:r>
            <a:r>
              <a:rPr lang="en-US" altLang="tr-TR" baseline="-25000"/>
              <a:t>1</a:t>
            </a:r>
            <a:r>
              <a:rPr lang="en-US" altLang="tr-TR"/>
              <a:t> = </a:t>
            </a:r>
            <a:r>
              <a:rPr lang="tr-TR"/>
              <a:t>3.703704</a:t>
            </a:r>
            <a:endParaRPr lang="en-US" altLang="tr-TR"/>
          </a:p>
          <a:p>
            <a:pPr eaLnBrk="1" hangingPunct="1">
              <a:buFontTx/>
              <a:buNone/>
            </a:pPr>
            <a:r>
              <a:rPr lang="en-US" altLang="tr-TR"/>
              <a:t>	 x</a:t>
            </a:r>
            <a:r>
              <a:rPr lang="en-US" altLang="tr-TR" baseline="-25000"/>
              <a:t>2</a:t>
            </a:r>
            <a:r>
              <a:rPr lang="en-US" altLang="tr-TR"/>
              <a:t> = 0</a:t>
            </a:r>
          </a:p>
          <a:p>
            <a:pPr>
              <a:buNone/>
            </a:pPr>
            <a:r>
              <a:rPr lang="en-US" altLang="tr-TR"/>
              <a:t>	 x</a:t>
            </a:r>
            <a:r>
              <a:rPr lang="en-US" altLang="tr-TR" baseline="-25000"/>
              <a:t>3</a:t>
            </a:r>
            <a:r>
              <a:rPr lang="en-US" altLang="tr-TR"/>
              <a:t> = </a:t>
            </a:r>
            <a:r>
              <a:rPr lang="tr-TR"/>
              <a:t>5.370370</a:t>
            </a:r>
            <a:endParaRPr lang="en-US" altLang="tr-TR"/>
          </a:p>
          <a:p>
            <a:pPr eaLnBrk="1" hangingPunct="1">
              <a:buFontTx/>
              <a:buNone/>
            </a:pPr>
            <a:r>
              <a:rPr lang="en-US" altLang="tr-TR"/>
              <a:t>	 </a:t>
            </a:r>
            <a:r>
              <a:rPr lang="tr-TR" altLang="tr-TR">
                <a:cs typeface="Arial" panose="020B0604020202020204" pitchFamily="34" charset="0"/>
              </a:rPr>
              <a:t>d</a:t>
            </a:r>
            <a:r>
              <a:rPr lang="en-US" altLang="tr-TR" baseline="-25000">
                <a:cs typeface="Arial" panose="020B0604020202020204" pitchFamily="34" charset="0"/>
              </a:rPr>
              <a:t>1</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en-US" altLang="tr-TR" baseline="-25000">
                <a:cs typeface="Arial" panose="020B0604020202020204" pitchFamily="34" charset="0"/>
              </a:rPr>
              <a:t>1</a:t>
            </a:r>
            <a:r>
              <a:rPr lang="en-US" altLang="tr-TR" baseline="30000">
                <a:cs typeface="Arial" panose="020B0604020202020204" pitchFamily="34" charset="0"/>
              </a:rPr>
              <a:t>-</a:t>
            </a:r>
            <a:r>
              <a:rPr lang="en-US" altLang="tr-TR">
                <a:cs typeface="Arial" panose="020B0604020202020204" pitchFamily="34" charset="0"/>
              </a:rPr>
              <a:t> = 0	 → </a:t>
            </a:r>
            <a:r>
              <a:rPr lang="tr-TR" altLang="tr-TR">
                <a:cs typeface="Arial" panose="020B0604020202020204" pitchFamily="34" charset="0"/>
              </a:rPr>
              <a:t>Birinci amaç sağlandı</a:t>
            </a:r>
            <a:endParaRPr lang="en-US" altLang="tr-TR">
              <a:cs typeface="Arial" panose="020B0604020202020204" pitchFamily="34" charset="0"/>
            </a:endParaRPr>
          </a:p>
          <a:p>
            <a:pPr eaLnBrk="1" hangingPunct="1">
              <a:buFontTx/>
              <a:buNone/>
            </a:pPr>
            <a:r>
              <a:rPr lang="en-US" altLang="tr-TR"/>
              <a:t>	 </a:t>
            </a:r>
            <a:r>
              <a:rPr lang="tr-TR" altLang="tr-TR">
                <a:cs typeface="Arial" panose="020B0604020202020204" pitchFamily="34" charset="0"/>
              </a:rPr>
              <a:t>d</a:t>
            </a:r>
            <a:r>
              <a:rPr lang="en-US" altLang="tr-TR" baseline="-25000">
                <a:cs typeface="Arial" panose="020B0604020202020204" pitchFamily="34" charset="0"/>
              </a:rPr>
              <a:t>2</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0</a:t>
            </a: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2</a:t>
            </a:r>
            <a:r>
              <a:rPr lang="en-US" altLang="tr-TR" baseline="30000">
                <a:cs typeface="Arial" panose="020B0604020202020204" pitchFamily="34" charset="0"/>
              </a:rPr>
              <a:t>-</a:t>
            </a:r>
            <a:r>
              <a:rPr lang="en-US" altLang="tr-TR">
                <a:cs typeface="Arial" panose="020B0604020202020204" pitchFamily="34" charset="0"/>
              </a:rPr>
              <a:t> </a:t>
            </a:r>
            <a:r>
              <a:rPr lang="en-US" altLang="tr-TR"/>
              <a:t>= 0 </a:t>
            </a:r>
            <a:r>
              <a:rPr lang="en-US" altLang="tr-TR">
                <a:cs typeface="Arial" panose="020B0604020202020204" pitchFamily="34" charset="0"/>
              </a:rPr>
              <a:t>				</a:t>
            </a:r>
          </a:p>
          <a:p>
            <a:pPr>
              <a:buNone/>
            </a:pP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3</a:t>
            </a:r>
            <a:r>
              <a:rPr lang="tr-TR" altLang="tr-TR" baseline="30000">
                <a:cs typeface="Arial" panose="020B0604020202020204" pitchFamily="34" charset="0"/>
              </a:rPr>
              <a:t>+</a:t>
            </a:r>
            <a:r>
              <a:rPr lang="en-US" altLang="tr-TR">
                <a:cs typeface="Arial" panose="020B0604020202020204" pitchFamily="34" charset="0"/>
              </a:rPr>
              <a:t> = </a:t>
            </a:r>
            <a:r>
              <a:rPr lang="tr-TR"/>
              <a:t>8.3333 </a:t>
            </a:r>
            <a:r>
              <a:rPr lang="en-US" altLang="tr-TR">
                <a:cs typeface="Arial" panose="020B0604020202020204" pitchFamily="34" charset="0"/>
              </a:rPr>
              <a:t>	 → </a:t>
            </a:r>
            <a:r>
              <a:rPr lang="tr-TR" altLang="tr-TR">
                <a:cs typeface="Arial" panose="020B0604020202020204" pitchFamily="34" charset="0"/>
              </a:rPr>
              <a:t>bütçe kısıtı aşıldı</a:t>
            </a:r>
            <a:endParaRPr lang="en-US" altLang="tr-TR">
              <a:cs typeface="Arial" panose="020B0604020202020204" pitchFamily="34" charset="0"/>
            </a:endParaRPr>
          </a:p>
          <a:p>
            <a:endParaRPr lang="en-US" altLang="tr-TR">
              <a:cs typeface="Arial" panose="020B0604020202020204" pitchFamily="34" charset="0"/>
            </a:endParaRPr>
          </a:p>
          <a:p>
            <a:endParaRPr lang="tr-TR"/>
          </a:p>
        </p:txBody>
      </p:sp>
      <p:sp>
        <p:nvSpPr>
          <p:cNvPr id="3" name="Başlık 2">
            <a:extLst>
              <a:ext uri="{FF2B5EF4-FFF2-40B4-BE49-F238E27FC236}">
                <a16:creationId xmlns:a16="http://schemas.microsoft.com/office/drawing/2014/main" id="{8C989820-5ECB-4AB1-FDE1-2947AE03563B}"/>
              </a:ext>
            </a:extLst>
          </p:cNvPr>
          <p:cNvSpPr>
            <a:spLocks noGrp="1"/>
          </p:cNvSpPr>
          <p:nvPr>
            <p:ph type="title"/>
          </p:nvPr>
        </p:nvSpPr>
        <p:spPr/>
        <p:txBody>
          <a:bodyPr/>
          <a:lstStyle/>
          <a:p>
            <a:r>
              <a:rPr lang="tr-TR"/>
              <a:t>Tümleşik Çözüm</a:t>
            </a:r>
          </a:p>
        </p:txBody>
      </p:sp>
    </p:spTree>
    <p:extLst>
      <p:ext uri="{BB962C8B-B14F-4D97-AF65-F5344CB8AC3E}">
        <p14:creationId xmlns:p14="http://schemas.microsoft.com/office/powerpoint/2010/main" val="33007692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60201BD-7B91-9876-C224-69406A5FE196}"/>
              </a:ext>
            </a:extLst>
          </p:cNvPr>
          <p:cNvSpPr>
            <a:spLocks noGrp="1"/>
          </p:cNvSpPr>
          <p:nvPr>
            <p:ph idx="1"/>
          </p:nvPr>
        </p:nvSpPr>
        <p:spPr>
          <a:xfrm>
            <a:off x="370737" y="1412776"/>
            <a:ext cx="8402525" cy="4881686"/>
          </a:xfrm>
        </p:spPr>
        <p:txBody>
          <a:bodyPr/>
          <a:lstStyle/>
          <a:p>
            <a:pPr>
              <a:buFont typeface="Arial" panose="020B0604020202020204" pitchFamily="34" charset="0"/>
              <a:buChar char="•"/>
            </a:pPr>
            <a:r>
              <a:rPr lang="tr-TR" altLang="tr-TR"/>
              <a:t>Bu kısımda hedeflerin farklı önceliğe sahip kategorileri ayrılması incelenmiştir. Burada birinci öncelik seviyesinde «</a:t>
            </a:r>
            <a:r>
              <a:rPr lang="tr-TR">
                <a:latin typeface="Arial" panose="020B0604020202020204" pitchFamily="34" charset="0"/>
              </a:rPr>
              <a:t>İş gücü seviyesi»nde azalma ve «Yatırım Miktarı»ndaki azalma  önceliklendirilmiştir.  İkinci grupta ise karın 125 milyondan fazla olması ve iş gücü seviyesinin tanımlanan 40 birimi aşıyor olması durumu ele alınmıştır. Ceza katsayıları tabloda verilmiştir. </a:t>
            </a:r>
            <a:endParaRPr lang="en-US">
              <a:latin typeface="Arial" panose="020B0604020202020204" pitchFamily="34" charset="0"/>
            </a:endParaRPr>
          </a:p>
          <a:p>
            <a:pPr eaLnBrk="1" hangingPunct="1">
              <a:buFontTx/>
              <a:buNone/>
            </a:pPr>
            <a:endParaRPr lang="tr-TR" altLang="tr-TR"/>
          </a:p>
          <a:p>
            <a:endParaRPr lang="tr-TR"/>
          </a:p>
        </p:txBody>
      </p:sp>
      <p:sp>
        <p:nvSpPr>
          <p:cNvPr id="3" name="Başlık 2">
            <a:extLst>
              <a:ext uri="{FF2B5EF4-FFF2-40B4-BE49-F238E27FC236}">
                <a16:creationId xmlns:a16="http://schemas.microsoft.com/office/drawing/2014/main" id="{3FC7C318-660D-0161-E2BA-DAA5417F3AA4}"/>
              </a:ext>
            </a:extLst>
          </p:cNvPr>
          <p:cNvSpPr>
            <a:spLocks noGrp="1"/>
          </p:cNvSpPr>
          <p:nvPr>
            <p:ph type="title"/>
          </p:nvPr>
        </p:nvSpPr>
        <p:spPr/>
        <p:txBody>
          <a:bodyPr/>
          <a:lstStyle/>
          <a:p>
            <a:endParaRPr lang="tr-TR"/>
          </a:p>
        </p:txBody>
      </p:sp>
      <p:graphicFrame>
        <p:nvGraphicFramePr>
          <p:cNvPr id="4" name="Group 99">
            <a:extLst>
              <a:ext uri="{FF2B5EF4-FFF2-40B4-BE49-F238E27FC236}">
                <a16:creationId xmlns:a16="http://schemas.microsoft.com/office/drawing/2014/main" id="{BB3EEA72-AF87-67B3-3C83-9C8300BB5265}"/>
              </a:ext>
            </a:extLst>
          </p:cNvPr>
          <p:cNvGraphicFramePr>
            <a:graphicFrameLocks noGrp="1"/>
          </p:cNvGraphicFramePr>
          <p:nvPr>
            <p:extLst>
              <p:ext uri="{D42A27DB-BD31-4B8C-83A1-F6EECF244321}">
                <p14:modId xmlns:p14="http://schemas.microsoft.com/office/powerpoint/2010/main" val="2726479433"/>
              </p:ext>
            </p:extLst>
          </p:nvPr>
        </p:nvGraphicFramePr>
        <p:xfrm>
          <a:off x="1187624" y="2852936"/>
          <a:ext cx="7388154" cy="3789364"/>
        </p:xfrm>
        <a:graphic>
          <a:graphicData uri="http://schemas.openxmlformats.org/drawingml/2006/table">
            <a:tbl>
              <a:tblPr/>
              <a:tblGrid>
                <a:gridCol w="1929130">
                  <a:extLst>
                    <a:ext uri="{9D8B030D-6E8A-4147-A177-3AD203B41FA5}">
                      <a16:colId xmlns:a16="http://schemas.microsoft.com/office/drawing/2014/main" val="20000"/>
                    </a:ext>
                  </a:extLst>
                </a:gridCol>
                <a:gridCol w="2229168">
                  <a:extLst>
                    <a:ext uri="{9D8B030D-6E8A-4147-A177-3AD203B41FA5}">
                      <a16:colId xmlns:a16="http://schemas.microsoft.com/office/drawing/2014/main" val="20001"/>
                    </a:ext>
                  </a:extLst>
                </a:gridCol>
                <a:gridCol w="944880">
                  <a:extLst>
                    <a:ext uri="{9D8B030D-6E8A-4147-A177-3AD203B41FA5}">
                      <a16:colId xmlns:a16="http://schemas.microsoft.com/office/drawing/2014/main" val="20002"/>
                    </a:ext>
                  </a:extLst>
                </a:gridCol>
                <a:gridCol w="2284976">
                  <a:extLst>
                    <a:ext uri="{9D8B030D-6E8A-4147-A177-3AD203B41FA5}">
                      <a16:colId xmlns:a16="http://schemas.microsoft.com/office/drawing/2014/main" val="20003"/>
                    </a:ext>
                  </a:extLst>
                </a:gridCol>
              </a:tblGrid>
              <a:tr h="7572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1" i="0" u="none" strike="noStrike" cap="none" normalizeH="0" baseline="0" dirty="0">
                          <a:ln>
                            <a:noFill/>
                          </a:ln>
                          <a:solidFill>
                            <a:schemeClr val="tx1"/>
                          </a:solidFill>
                          <a:effectLst/>
                          <a:latin typeface="Arial" panose="020B0604020202020204" pitchFamily="34" charset="0"/>
                        </a:rPr>
                        <a:t>Öncelik Sırası</a:t>
                      </a:r>
                      <a:endParaRPr kumimoji="0" lang="en-US" sz="20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1" i="0" u="none" strike="noStrike" cap="none" normalizeH="0" baseline="0" dirty="0">
                          <a:ln>
                            <a:noFill/>
                          </a:ln>
                          <a:solidFill>
                            <a:schemeClr val="tx1"/>
                          </a:solidFill>
                          <a:effectLst/>
                          <a:latin typeface="Arial" panose="020B0604020202020204" pitchFamily="34" charset="0"/>
                        </a:rPr>
                        <a:t>Kriter</a:t>
                      </a:r>
                      <a:endParaRPr kumimoji="0" lang="en-US" sz="20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1" i="0" u="none" strike="noStrike" cap="none" normalizeH="0" baseline="0" dirty="0">
                          <a:ln>
                            <a:noFill/>
                          </a:ln>
                          <a:solidFill>
                            <a:schemeClr val="tx1"/>
                          </a:solidFill>
                          <a:effectLst/>
                          <a:latin typeface="Arial" panose="020B0604020202020204" pitchFamily="34" charset="0"/>
                        </a:rPr>
                        <a:t>Amaç</a:t>
                      </a:r>
                      <a:endParaRPr kumimoji="0" lang="en-US" sz="20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1" i="0" u="none" strike="noStrike" cap="none" normalizeH="0" baseline="0" dirty="0">
                          <a:ln>
                            <a:noFill/>
                          </a:ln>
                          <a:solidFill>
                            <a:schemeClr val="tx1"/>
                          </a:solidFill>
                          <a:effectLst/>
                          <a:latin typeface="Arial" panose="020B0604020202020204" pitchFamily="34" charset="0"/>
                        </a:rPr>
                        <a:t>Ceza Katsayısı</a:t>
                      </a:r>
                      <a:endParaRPr kumimoji="0" lang="en-US" sz="20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58825">
                <a:tc rowSpan="2">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rPr>
                        <a:t>1</a:t>
                      </a:r>
                      <a:r>
                        <a:rPr kumimoji="0" lang="en-US" sz="2000" b="0" i="1" u="none" strike="noStrike" cap="none" normalizeH="0" baseline="30000" dirty="0">
                          <a:ln>
                            <a:noFill/>
                          </a:ln>
                          <a:solidFill>
                            <a:schemeClr val="tx1"/>
                          </a:solidFill>
                          <a:effectLst/>
                          <a:latin typeface="Arial" panose="020B0604020202020204" pitchFamily="34" charset="0"/>
                        </a:rPr>
                        <a:t>st</a:t>
                      </a:r>
                      <a:r>
                        <a:rPr kumimoji="0" lang="en-US" sz="2000" b="0" i="1" u="none" strike="noStrike" cap="none" normalizeH="0" baseline="0" dirty="0">
                          <a:ln>
                            <a:noFill/>
                          </a:ln>
                          <a:solidFill>
                            <a:schemeClr val="tx1"/>
                          </a:solidFill>
                          <a:effectLst/>
                          <a:latin typeface="Arial" panose="020B0604020202020204" pitchFamily="34" charset="0"/>
                        </a:rPr>
                        <a:t> Priority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0" i="1" u="none" strike="noStrike" cap="none" normalizeH="0" baseline="0" dirty="0">
                          <a:ln>
                            <a:noFill/>
                          </a:ln>
                          <a:solidFill>
                            <a:schemeClr val="tx1"/>
                          </a:solidFill>
                          <a:effectLst/>
                          <a:latin typeface="Arial" panose="020B0604020202020204" pitchFamily="34" charset="0"/>
                        </a:rPr>
                        <a:t>İş gücü seviyesi</a:t>
                      </a:r>
                      <a:endParaRPr kumimoji="0" lang="en-US" sz="2000" b="0" i="1"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 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757238">
                <a:tc vMerge="1">
                  <a:txBody>
                    <a:bodyPr/>
                    <a:lstStyle/>
                    <a:p>
                      <a:endParaRPr lang="tr-TR"/>
                    </a:p>
                  </a:txBody>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0" i="1" u="none" strike="noStrike" cap="none" normalizeH="0" baseline="0" dirty="0">
                          <a:ln>
                            <a:noFill/>
                          </a:ln>
                          <a:solidFill>
                            <a:schemeClr val="tx1"/>
                          </a:solidFill>
                          <a:effectLst/>
                          <a:latin typeface="Arial" panose="020B0604020202020204" pitchFamily="34" charset="0"/>
                        </a:rPr>
                        <a:t>Yatırım miktarı</a:t>
                      </a:r>
                      <a:endParaRPr kumimoji="0" lang="en-US" sz="2000" b="0" i="1"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 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r h="758825">
                <a:tc rowSpan="2">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rPr>
                        <a:t>2</a:t>
                      </a:r>
                      <a:r>
                        <a:rPr kumimoji="0" lang="en-US" sz="2000" b="0" i="0" u="none" strike="noStrike" cap="none" normalizeH="0" baseline="30000" dirty="0">
                          <a:ln>
                            <a:noFill/>
                          </a:ln>
                          <a:solidFill>
                            <a:schemeClr val="tx1"/>
                          </a:solidFill>
                          <a:effectLst/>
                          <a:latin typeface="Arial" panose="020B0604020202020204" pitchFamily="34" charset="0"/>
                        </a:rPr>
                        <a:t>nd</a:t>
                      </a:r>
                      <a:r>
                        <a:rPr kumimoji="0" lang="en-US" sz="2000" b="0" i="0" u="none" strike="noStrike" cap="none" normalizeH="0" baseline="0" dirty="0">
                          <a:ln>
                            <a:noFill/>
                          </a:ln>
                          <a:solidFill>
                            <a:schemeClr val="tx1"/>
                          </a:solidFill>
                          <a:effectLst/>
                          <a:latin typeface="Arial" panose="020B0604020202020204" pitchFamily="34" charset="0"/>
                        </a:rPr>
                        <a:t> Priority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0" i="0" u="none" strike="noStrike" cap="none" normalizeH="0" baseline="0" dirty="0">
                          <a:ln>
                            <a:noFill/>
                          </a:ln>
                          <a:solidFill>
                            <a:schemeClr val="tx1"/>
                          </a:solidFill>
                          <a:effectLst/>
                          <a:latin typeface="Arial" panose="020B0604020202020204" pitchFamily="34" charset="0"/>
                        </a:rPr>
                        <a:t>Uzun dönemli kar</a:t>
                      </a:r>
                      <a:endParaRPr kumimoji="0" 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57238">
                <a:tc vMerge="1">
                  <a:txBody>
                    <a:bodyPr/>
                    <a:lstStyle/>
                    <a:p>
                      <a:endParaRPr lang="tr-TR"/>
                    </a:p>
                  </a:txBody>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0" i="0" u="none" strike="noStrike" cap="none" normalizeH="0" baseline="0" dirty="0">
                          <a:ln>
                            <a:noFill/>
                          </a:ln>
                          <a:solidFill>
                            <a:schemeClr val="tx1"/>
                          </a:solidFill>
                          <a:effectLst/>
                          <a:latin typeface="Arial" panose="020B0604020202020204" pitchFamily="34" charset="0"/>
                        </a:rPr>
                        <a:t>İş gücü seviyesi</a:t>
                      </a:r>
                      <a:endParaRPr kumimoji="0" 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sz="2000" b="0" i="0" u="none" strike="noStrike" cap="none" normalizeH="0" baseline="0" dirty="0">
                          <a:ln>
                            <a:noFill/>
                          </a:ln>
                          <a:solidFill>
                            <a:schemeClr val="tx1"/>
                          </a:solidFill>
                          <a:effectLst/>
                          <a:latin typeface="Arial" panose="020B0604020202020204" pitchFamily="34" charset="0"/>
                        </a:rPr>
                        <a:t> 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3922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2F86061-A84E-0AEB-9885-944966A5E26C}"/>
                  </a:ext>
                </a:extLst>
              </p:cNvPr>
              <p:cNvSpPr>
                <a:spLocks noGrp="1"/>
              </p:cNvSpPr>
              <p:nvPr>
                <p:ph idx="1"/>
              </p:nvPr>
            </p:nvSpPr>
            <p:spPr/>
            <p:txBody>
              <a:bodyPr/>
              <a:lstStyle/>
              <a:p>
                <a:pPr>
                  <a:buFont typeface="Arial" panose="020B0604020202020204" pitchFamily="34" charset="0"/>
                  <a:buChar char="•"/>
                </a:pPr>
                <a:r>
                  <a:rPr lang="tr-TR">
                    <a:effectLst/>
                  </a:rPr>
                  <a:t>Amaç programlama çok amaçlı programlamanın bir alt dalıdır ve bir kısıt gevşetme (constraint relaxation) işlemidir. </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Bir kısıtın gevşetilmesi, sağ taraf değişkenin artırılması veya azaltılması, diğer bir ifadeyle, sınırlayıcı olan sağ taraf değerinin aşılması veya altında kalınması, anlamı taşır. Cevabı aranan soru, kısıtın sol taraf değeri hangi sağ taraf değeriyle eşitlenir. Bu kısıtın gevşek veya artık değişkeninin negatif mi yoksa pozitif mi olduğunun bilinmemesi durumudur.</a:t>
                </a:r>
              </a:p>
              <a:p>
                <a:pPr>
                  <a:buFont typeface="Arial" panose="020B0604020202020204" pitchFamily="34" charset="0"/>
                  <a:buChar char="•"/>
                </a:pPr>
                <a:endParaRPr lang="tr-TR"/>
              </a:p>
              <a:p>
                <a:pPr>
                  <a:buFont typeface="Arial" panose="020B0604020202020204" pitchFamily="34" charset="0"/>
                  <a:buChar char="•"/>
                </a:pPr>
                <a:r>
                  <a:rPr lang="tr-TR">
                    <a:effectLst/>
                  </a:rPr>
                  <a:t>Örnek olarak, </a:t>
                </a:r>
                <a14:m>
                  <m:oMath xmlns:m="http://schemas.openxmlformats.org/officeDocument/2006/math">
                    <m:nary>
                      <m:naryPr>
                        <m:chr m:val="∑"/>
                        <m:subHide m:val="on"/>
                        <m:supHide m:val="on"/>
                        <m:ctrlPr>
                          <a:rPr lang="tr-TR" i="1" smtClean="0">
                            <a:effectLst/>
                            <a:latin typeface="Cambria Math" panose="02040503050406030204" pitchFamily="18" charset="0"/>
                          </a:rPr>
                        </m:ctrlPr>
                      </m:naryPr>
                      <m:sub/>
                      <m:sup/>
                      <m:e>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𝑖</m:t>
                            </m:r>
                          </m:sub>
                        </m:sSub>
                        <m:r>
                          <a:rPr lang="tr-TR" i="1" smtClean="0">
                            <a:effectLst/>
                            <a:latin typeface="Cambria Math" panose="02040503050406030204" pitchFamily="18" charset="0"/>
                            <a:ea typeface="Cambria Math" panose="02040503050406030204" pitchFamily="18" charset="0"/>
                          </a:rPr>
                          <m:t>≤</m:t>
                        </m:r>
                        <m:sSub>
                          <m:sSubPr>
                            <m:ctrlPr>
                              <a:rPr lang="tr-TR" i="1" smtClean="0">
                                <a:effectLst/>
                                <a:latin typeface="Cambria Math" panose="02040503050406030204" pitchFamily="18" charset="0"/>
                                <a:ea typeface="Cambria Math" panose="02040503050406030204" pitchFamily="18" charset="0"/>
                              </a:rPr>
                            </m:ctrlPr>
                          </m:sSubPr>
                          <m:e>
                            <m:r>
                              <a:rPr lang="tr-TR" b="0" i="1" smtClean="0">
                                <a:effectLst/>
                                <a:latin typeface="Cambria Math" panose="02040503050406030204" pitchFamily="18" charset="0"/>
                                <a:ea typeface="Cambria Math" panose="02040503050406030204" pitchFamily="18" charset="0"/>
                              </a:rPr>
                              <m:t>𝐵</m:t>
                            </m:r>
                          </m:e>
                          <m:sub/>
                        </m:sSub>
                      </m:e>
                    </m:nary>
                  </m:oMath>
                </a14:m>
                <a:r>
                  <a:rPr lang="tr-TR">
                    <a:effectLst/>
                  </a:rPr>
                  <a:t> kısıtı B değerinden küçük bir değere mi sahip olacak, B değerine eşit mi olacak yoksa B değerini aşacak mı bilemediğimiz durumu ifade eder ki, bu da ancak kısıtın gevşek değişkeni olan S'nin işaretinin bilenemediği duruma karşılık gelir.</a:t>
                </a:r>
              </a:p>
              <a:p>
                <a:pPr>
                  <a:buFont typeface="Arial" panose="020B0604020202020204" pitchFamily="34" charset="0"/>
                  <a:buChar char="•"/>
                </a:pPr>
                <a:endParaRPr lang="tr-T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02F86061-A84E-0AEB-9885-944966A5E26C}"/>
                  </a:ext>
                </a:extLst>
              </p:cNvPr>
              <p:cNvSpPr>
                <a:spLocks noGrp="1" noRot="1" noChangeAspect="1" noMove="1" noResize="1" noEditPoints="1" noAdjustHandles="1" noChangeArrowheads="1" noChangeShapeType="1" noTextEdit="1"/>
              </p:cNvSpPr>
              <p:nvPr>
                <p:ph idx="1"/>
              </p:nvPr>
            </p:nvSpPr>
            <p:spPr>
              <a:blipFill>
                <a:blip r:embed="rId2"/>
                <a:stretch>
                  <a:fillRect l="-290" t="-375" r="-21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3E11CC1-2E48-097A-9AD0-3CC318748740}"/>
              </a:ext>
            </a:extLst>
          </p:cNvPr>
          <p:cNvSpPr>
            <a:spLocks noGrp="1"/>
          </p:cNvSpPr>
          <p:nvPr>
            <p:ph type="title"/>
          </p:nvPr>
        </p:nvSpPr>
        <p:spPr/>
        <p:txBody>
          <a:bodyPr/>
          <a:lstStyle/>
          <a:p>
            <a:r>
              <a:rPr lang="tr-TR"/>
              <a:t>Kısıt Gevşetme Nedir ? </a:t>
            </a:r>
          </a:p>
        </p:txBody>
      </p:sp>
    </p:spTree>
    <p:extLst>
      <p:ext uri="{BB962C8B-B14F-4D97-AF65-F5344CB8AC3E}">
        <p14:creationId xmlns:p14="http://schemas.microsoft.com/office/powerpoint/2010/main" val="1499901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C331CC1-B932-FE24-E361-A295DEE80383}"/>
                  </a:ext>
                </a:extLst>
              </p:cNvPr>
              <p:cNvSpPr>
                <a:spLocks noGrp="1"/>
              </p:cNvSpPr>
              <p:nvPr>
                <p:ph idx="1"/>
              </p:nvPr>
            </p:nvSpPr>
            <p:spPr/>
            <p:txBody>
              <a:bodyPr/>
              <a:lstStyle/>
              <a:p>
                <a:endParaRPr lang="tr-TR"/>
              </a:p>
              <a:p>
                <a:pPr algn="ctr">
                  <a:lnSpc>
                    <a:spcPct val="107000"/>
                  </a:lnSpc>
                  <a:spcAft>
                    <a:spcPts val="800"/>
                  </a:spcAft>
                </a:pPr>
                <a14:m>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𝑀𝑖𝑛𝑍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125</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=55</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=1,2,3,</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=2,3</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a:effectLst/>
                    <a:latin typeface="Calibri" panose="020F0502020204030204" pitchFamily="34" charset="0"/>
                    <a:ea typeface="Calibri" panose="020F0502020204030204" pitchFamily="34" charset="0"/>
                    <a:cs typeface="Times New Roman" panose="02020603050405020304" pitchFamily="18" charset="0"/>
                  </a:rPr>
                  <a:t>Bütçe kısıtında herhangi bir esneme söz konusu değildir. </a:t>
                </a:r>
              </a:p>
              <a:p>
                <a:endParaRPr lang="tr-TR"/>
              </a:p>
            </p:txBody>
          </p:sp>
        </mc:Choice>
        <mc:Fallback xmlns="">
          <p:sp>
            <p:nvSpPr>
              <p:cNvPr id="2" name="İçerik Yer Tutucusu 1">
                <a:extLst>
                  <a:ext uri="{FF2B5EF4-FFF2-40B4-BE49-F238E27FC236}">
                    <a16:creationId xmlns:a16="http://schemas.microsoft.com/office/drawing/2014/main" id="{8C331CC1-B932-FE24-E361-A295DEE80383}"/>
                  </a:ext>
                </a:extLst>
              </p:cNvPr>
              <p:cNvSpPr>
                <a:spLocks noGrp="1" noRot="1" noChangeAspect="1" noMove="1" noResize="1" noEditPoints="1" noAdjustHandles="1" noChangeArrowheads="1" noChangeShapeType="1" noTextEdit="1"/>
              </p:cNvSpPr>
              <p:nvPr>
                <p:ph idx="1"/>
              </p:nvPr>
            </p:nvSpPr>
            <p:spPr>
              <a:blipFill>
                <a:blip r:embed="rId2"/>
                <a:stretch>
                  <a:fillRect l="-65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319EC7B-2468-737C-9EB3-A99E418EAC11}"/>
              </a:ext>
            </a:extLst>
          </p:cNvPr>
          <p:cNvSpPr>
            <a:spLocks noGrp="1"/>
          </p:cNvSpPr>
          <p:nvPr>
            <p:ph type="title"/>
          </p:nvPr>
        </p:nvSpPr>
        <p:spPr/>
        <p:txBody>
          <a:bodyPr/>
          <a:lstStyle/>
          <a:p>
            <a:r>
              <a:rPr lang="tr-TR"/>
              <a:t>Birinci Derece Amaçlar</a:t>
            </a:r>
          </a:p>
        </p:txBody>
      </p:sp>
    </p:spTree>
    <p:extLst>
      <p:ext uri="{BB962C8B-B14F-4D97-AF65-F5344CB8AC3E}">
        <p14:creationId xmlns:p14="http://schemas.microsoft.com/office/powerpoint/2010/main" val="1395010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B6B3F6E-E75B-7B8A-35DE-00903E5B5D0F}"/>
              </a:ext>
            </a:extLst>
          </p:cNvPr>
          <p:cNvSpPr>
            <a:spLocks noGrp="1"/>
          </p:cNvSpPr>
          <p:nvPr>
            <p:ph idx="1"/>
          </p:nvPr>
        </p:nvSpPr>
        <p:spPr/>
        <p:txBody>
          <a:bodyPr/>
          <a:lstStyle/>
          <a:p>
            <a:pPr eaLnBrk="1" hangingPunct="1">
              <a:buFont typeface="Arial" panose="020B0604020202020204" pitchFamily="34" charset="0"/>
              <a:buChar char="•"/>
            </a:pPr>
            <a:r>
              <a:rPr lang="tr-TR" altLang="tr-TR"/>
              <a:t>İkinci Grup D</a:t>
            </a:r>
            <a:r>
              <a:rPr lang="en-US" altLang="tr-TR"/>
              <a:t>P</a:t>
            </a:r>
            <a:endParaRPr lang="tr-TR" altLang="tr-TR"/>
          </a:p>
          <a:p>
            <a:pPr marL="0" indent="0" eaLnBrk="1" hangingPunct="1"/>
            <a:endParaRPr lang="en-US" altLang="tr-TR"/>
          </a:p>
          <a:p>
            <a:pPr eaLnBrk="1" hangingPunct="1">
              <a:buFontTx/>
              <a:buNone/>
            </a:pPr>
            <a:r>
              <a:rPr lang="en-US" altLang="tr-TR" sz="1800" dirty="0"/>
              <a:t>	Min Z = </a:t>
            </a:r>
            <a:r>
              <a:rPr lang="en-US" altLang="tr-TR" sz="1800"/>
              <a:t>5 </a:t>
            </a:r>
            <a:r>
              <a:rPr lang="tr-TR" altLang="tr-TR" sz="1800">
                <a:cs typeface="Arial" panose="020B0604020202020204" pitchFamily="34" charset="0"/>
              </a:rPr>
              <a:t>d</a:t>
            </a:r>
            <a:r>
              <a:rPr lang="tr-TR" altLang="tr-TR" sz="1800" baseline="-25000">
                <a:cs typeface="Arial" panose="020B0604020202020204" pitchFamily="34" charset="0"/>
              </a:rPr>
              <a:t>4</a:t>
            </a:r>
            <a:r>
              <a:rPr lang="tr-TR" altLang="tr-TR" sz="1800" baseline="30000">
                <a:cs typeface="Arial" panose="020B0604020202020204" pitchFamily="34" charset="0"/>
              </a:rPr>
              <a:t>-</a:t>
            </a:r>
            <a:r>
              <a:rPr lang="en-US" altLang="tr-TR" sz="1800">
                <a:cs typeface="Arial" panose="020B0604020202020204" pitchFamily="34" charset="0"/>
              </a:rPr>
              <a:t> </a:t>
            </a:r>
            <a:r>
              <a:rPr lang="en-US" altLang="tr-TR" sz="1800" dirty="0">
                <a:cs typeface="Arial" panose="020B0604020202020204" pitchFamily="34" charset="0"/>
              </a:rPr>
              <a:t>+ </a:t>
            </a:r>
            <a:r>
              <a:rPr lang="en-US" altLang="tr-TR" sz="1800">
                <a:cs typeface="Arial" panose="020B0604020202020204" pitchFamily="34" charset="0"/>
              </a:rPr>
              <a:t>4 </a:t>
            </a:r>
            <a:r>
              <a:rPr lang="tr-TR" altLang="tr-TR" sz="1800">
                <a:cs typeface="Arial" panose="020B0604020202020204" pitchFamily="34" charset="0"/>
              </a:rPr>
              <a:t>d</a:t>
            </a:r>
            <a:r>
              <a:rPr lang="tr-TR" altLang="tr-TR" sz="1800" baseline="-25000">
                <a:cs typeface="Arial" panose="020B0604020202020204" pitchFamily="34" charset="0"/>
              </a:rPr>
              <a:t>5</a:t>
            </a:r>
            <a:r>
              <a:rPr lang="tr-TR" altLang="tr-TR" sz="1800" baseline="30000">
                <a:cs typeface="Arial" panose="020B0604020202020204" pitchFamily="34" charset="0"/>
              </a:rPr>
              <a:t>-</a:t>
            </a:r>
            <a:r>
              <a:rPr lang="en-US" altLang="tr-TR" sz="1800">
                <a:cs typeface="Arial" panose="020B0604020202020204" pitchFamily="34" charset="0"/>
              </a:rPr>
              <a:t> </a:t>
            </a:r>
            <a:endParaRPr lang="en-US" altLang="tr-TR" sz="1800" dirty="0">
              <a:cs typeface="Arial" panose="020B0604020202020204" pitchFamily="34" charset="0"/>
            </a:endParaRPr>
          </a:p>
          <a:p>
            <a:pPr eaLnBrk="1" hangingPunct="1">
              <a:buFontTx/>
              <a:buNone/>
            </a:pPr>
            <a:r>
              <a:rPr lang="tr-TR" altLang="tr-TR" sz="1800" dirty="0">
                <a:cs typeface="Arial" panose="020B0604020202020204" pitchFamily="34" charset="0"/>
              </a:rPr>
              <a:t>		</a:t>
            </a:r>
            <a:r>
              <a:rPr lang="en-US" altLang="tr-TR" sz="1800" dirty="0">
                <a:cs typeface="Arial" panose="020B0604020202020204" pitchFamily="34" charset="0"/>
              </a:rPr>
              <a:t>	 </a:t>
            </a:r>
            <a:r>
              <a:rPr lang="en-US" altLang="tr-TR" sz="1800" dirty="0"/>
              <a:t>12 x</a:t>
            </a:r>
            <a:r>
              <a:rPr lang="en-US" altLang="tr-TR" sz="1800" baseline="-25000" dirty="0"/>
              <a:t>1</a:t>
            </a:r>
            <a:r>
              <a:rPr lang="en-US" altLang="tr-TR" sz="1800" dirty="0"/>
              <a:t> + 9 x</a:t>
            </a:r>
            <a:r>
              <a:rPr lang="en-US" altLang="tr-TR" sz="1800" baseline="-25000" dirty="0"/>
              <a:t>2</a:t>
            </a:r>
            <a:r>
              <a:rPr lang="en-US" altLang="tr-TR" sz="1800" dirty="0"/>
              <a:t> + 15 x</a:t>
            </a:r>
            <a:r>
              <a:rPr lang="en-US" altLang="tr-TR" sz="1800" baseline="-25000" dirty="0"/>
              <a:t>3</a:t>
            </a:r>
            <a:r>
              <a:rPr lang="en-US" altLang="tr-TR" sz="1800" dirty="0"/>
              <a:t> </a:t>
            </a:r>
            <a:r>
              <a:rPr lang="tr-TR" altLang="tr-TR" sz="1800" dirty="0"/>
              <a:t>+</a:t>
            </a:r>
            <a:r>
              <a:rPr lang="en-US" altLang="tr-TR" sz="1800" dirty="0"/>
              <a:t> </a:t>
            </a:r>
            <a:r>
              <a:rPr lang="en-US" altLang="tr-TR" sz="1800"/>
              <a:t>(</a:t>
            </a:r>
            <a:r>
              <a:rPr lang="tr-TR" altLang="tr-TR" sz="1800">
                <a:cs typeface="Arial" panose="020B0604020202020204" pitchFamily="34" charset="0"/>
              </a:rPr>
              <a:t>d</a:t>
            </a:r>
            <a:r>
              <a:rPr lang="tr-TR" altLang="tr-TR" sz="1800" baseline="-25000">
                <a:cs typeface="Arial" panose="020B0604020202020204" pitchFamily="34" charset="0"/>
              </a:rPr>
              <a:t>4</a:t>
            </a:r>
            <a:r>
              <a:rPr lang="tr-TR" altLang="tr-TR" sz="1800" baseline="30000">
                <a:cs typeface="Arial" panose="020B0604020202020204" pitchFamily="34" charset="0"/>
              </a:rPr>
              <a:t>-</a:t>
            </a:r>
            <a:r>
              <a:rPr lang="en-US" altLang="tr-TR" sz="1800">
                <a:cs typeface="Arial" panose="020B0604020202020204" pitchFamily="34" charset="0"/>
              </a:rPr>
              <a:t> - </a:t>
            </a:r>
            <a:r>
              <a:rPr lang="tr-TR" altLang="tr-TR" sz="1800">
                <a:cs typeface="Arial" panose="020B0604020202020204" pitchFamily="34" charset="0"/>
              </a:rPr>
              <a:t>d</a:t>
            </a:r>
            <a:r>
              <a:rPr lang="tr-TR" altLang="tr-TR" sz="1800" baseline="-25000" dirty="0">
                <a:cs typeface="Arial" panose="020B0604020202020204" pitchFamily="34" charset="0"/>
              </a:rPr>
              <a:t>4</a:t>
            </a:r>
            <a:r>
              <a:rPr lang="tr-TR" altLang="tr-TR" sz="1800" baseline="30000">
                <a:cs typeface="Arial" panose="020B0604020202020204" pitchFamily="34" charset="0"/>
              </a:rPr>
              <a:t>+</a:t>
            </a:r>
            <a:r>
              <a:rPr lang="en-US" altLang="tr-TR" sz="1800">
                <a:cs typeface="Arial" panose="020B0604020202020204" pitchFamily="34" charset="0"/>
              </a:rPr>
              <a:t> </a:t>
            </a:r>
            <a:r>
              <a:rPr lang="en-US" altLang="tr-TR" sz="1800" dirty="0"/>
              <a:t>)	= 125</a:t>
            </a:r>
            <a:endParaRPr lang="en-US" altLang="tr-TR" sz="1800" dirty="0">
              <a:cs typeface="Arial" panose="020B0604020202020204" pitchFamily="34" charset="0"/>
            </a:endParaRPr>
          </a:p>
          <a:p>
            <a:pPr eaLnBrk="1" hangingPunct="1">
              <a:buFontTx/>
              <a:buNone/>
            </a:pPr>
            <a:r>
              <a:rPr lang="en-US" altLang="tr-TR" sz="1800" dirty="0">
                <a:cs typeface="Arial" panose="020B0604020202020204" pitchFamily="34" charset="0"/>
              </a:rPr>
              <a:t>			   5 </a:t>
            </a:r>
            <a:r>
              <a:rPr lang="en-US" altLang="tr-TR" sz="1800" dirty="0"/>
              <a:t>x</a:t>
            </a:r>
            <a:r>
              <a:rPr lang="en-US" altLang="tr-TR" sz="1800" baseline="-25000" dirty="0"/>
              <a:t>1</a:t>
            </a:r>
            <a:r>
              <a:rPr lang="en-US" altLang="tr-TR" sz="1800" dirty="0">
                <a:cs typeface="Arial" panose="020B0604020202020204" pitchFamily="34" charset="0"/>
              </a:rPr>
              <a:t> + 3 </a:t>
            </a:r>
            <a:r>
              <a:rPr lang="en-US" altLang="tr-TR" sz="1800" dirty="0"/>
              <a:t>x</a:t>
            </a:r>
            <a:r>
              <a:rPr lang="en-US" altLang="tr-TR" sz="1800" baseline="-25000" dirty="0"/>
              <a:t>2</a:t>
            </a:r>
            <a:r>
              <a:rPr lang="en-US" altLang="tr-TR" sz="1800" dirty="0">
                <a:cs typeface="Arial" panose="020B0604020202020204" pitchFamily="34" charset="0"/>
              </a:rPr>
              <a:t> +   4 </a:t>
            </a:r>
            <a:r>
              <a:rPr lang="en-US" altLang="tr-TR" sz="1800" dirty="0"/>
              <a:t>x</a:t>
            </a:r>
            <a:r>
              <a:rPr lang="en-US" altLang="tr-TR" sz="1800" baseline="-25000" dirty="0"/>
              <a:t>3</a:t>
            </a:r>
            <a:r>
              <a:rPr lang="en-US" altLang="tr-TR" sz="1800" dirty="0">
                <a:cs typeface="Arial" panose="020B0604020202020204" pitchFamily="34" charset="0"/>
              </a:rPr>
              <a:t> 		 </a:t>
            </a:r>
            <a:r>
              <a:rPr lang="en-US" altLang="tr-TR" sz="1800">
                <a:cs typeface="Arial" panose="020B0604020202020204" pitchFamily="34" charset="0"/>
              </a:rPr>
              <a:t>+ </a:t>
            </a:r>
            <a:r>
              <a:rPr lang="tr-TR" altLang="tr-TR" sz="1800">
                <a:cs typeface="Arial" panose="020B0604020202020204" pitchFamily="34" charset="0"/>
              </a:rPr>
              <a:t>d</a:t>
            </a:r>
            <a:r>
              <a:rPr lang="tr-TR" altLang="tr-TR" sz="1800" baseline="-25000">
                <a:cs typeface="Arial" panose="020B0604020202020204" pitchFamily="34" charset="0"/>
              </a:rPr>
              <a:t>5</a:t>
            </a:r>
            <a:r>
              <a:rPr lang="tr-TR" altLang="tr-TR" sz="1800" baseline="30000">
                <a:cs typeface="Arial" panose="020B0604020202020204" pitchFamily="34" charset="0"/>
              </a:rPr>
              <a:t>-</a:t>
            </a:r>
            <a:r>
              <a:rPr lang="en-US" altLang="tr-TR" sz="1800">
                <a:cs typeface="Arial" panose="020B0604020202020204" pitchFamily="34" charset="0"/>
              </a:rPr>
              <a:t> </a:t>
            </a:r>
            <a:r>
              <a:rPr lang="en-US" altLang="tr-TR" sz="1800" dirty="0">
                <a:cs typeface="Arial" panose="020B0604020202020204" pitchFamily="34" charset="0"/>
              </a:rPr>
              <a:t>	= 40</a:t>
            </a:r>
            <a:endParaRPr lang="en-US" altLang="tr-TR" sz="1800" dirty="0"/>
          </a:p>
          <a:p>
            <a:pPr eaLnBrk="1" hangingPunct="1">
              <a:buFontTx/>
              <a:buNone/>
            </a:pPr>
            <a:r>
              <a:rPr lang="en-US" altLang="tr-TR" sz="1800" dirty="0"/>
              <a:t>			   </a:t>
            </a:r>
            <a:r>
              <a:rPr lang="en-US" altLang="tr-TR" sz="1800" dirty="0">
                <a:cs typeface="Arial" panose="020B0604020202020204" pitchFamily="34" charset="0"/>
              </a:rPr>
              <a:t>5 </a:t>
            </a:r>
            <a:r>
              <a:rPr lang="en-US" altLang="tr-TR" sz="1800" dirty="0"/>
              <a:t>x</a:t>
            </a:r>
            <a:r>
              <a:rPr lang="en-US" altLang="tr-TR" sz="1800" baseline="-25000" dirty="0"/>
              <a:t>1</a:t>
            </a:r>
            <a:r>
              <a:rPr lang="en-US" altLang="tr-TR" sz="1800" dirty="0">
                <a:cs typeface="Arial" panose="020B0604020202020204" pitchFamily="34" charset="0"/>
              </a:rPr>
              <a:t> + 7 </a:t>
            </a:r>
            <a:r>
              <a:rPr lang="en-US" altLang="tr-TR" sz="1800" dirty="0"/>
              <a:t>x</a:t>
            </a:r>
            <a:r>
              <a:rPr lang="en-US" altLang="tr-TR" sz="1800" baseline="-25000" dirty="0"/>
              <a:t>2</a:t>
            </a:r>
            <a:r>
              <a:rPr lang="en-US" altLang="tr-TR" sz="1800" dirty="0">
                <a:cs typeface="Arial" panose="020B0604020202020204" pitchFamily="34" charset="0"/>
              </a:rPr>
              <a:t> +   8 </a:t>
            </a:r>
            <a:r>
              <a:rPr lang="en-US" altLang="tr-TR" sz="1800" dirty="0"/>
              <a:t>x</a:t>
            </a:r>
            <a:r>
              <a:rPr lang="en-US" altLang="tr-TR" sz="1800" baseline="-25000" dirty="0"/>
              <a:t>3</a:t>
            </a:r>
            <a:r>
              <a:rPr lang="en-US" altLang="tr-TR" sz="1800" dirty="0">
                <a:cs typeface="Arial" panose="020B0604020202020204" pitchFamily="34" charset="0"/>
              </a:rPr>
              <a:t> 	 	        </a:t>
            </a:r>
            <a:r>
              <a:rPr lang="tr-TR" altLang="tr-TR" sz="1800">
                <a:cs typeface="Arial" panose="020B0604020202020204" pitchFamily="34" charset="0"/>
              </a:rPr>
              <a:t>≤</a:t>
            </a:r>
            <a:r>
              <a:rPr lang="en-US" altLang="tr-TR" sz="1800">
                <a:cs typeface="Arial" panose="020B0604020202020204" pitchFamily="34" charset="0"/>
              </a:rPr>
              <a:t> 55</a:t>
            </a:r>
            <a:endParaRPr lang="tr-TR" altLang="tr-TR" sz="1800">
              <a:cs typeface="Arial" panose="020B0604020202020204" pitchFamily="34" charset="0"/>
            </a:endParaRPr>
          </a:p>
          <a:p>
            <a:pPr eaLnBrk="1" hangingPunct="1">
              <a:buFontTx/>
              <a:buNone/>
            </a:pPr>
            <a:r>
              <a:rPr lang="tr-TR" altLang="tr-TR" sz="1800">
                <a:cs typeface="Arial" panose="020B0604020202020204" pitchFamily="34" charset="0"/>
              </a:rPr>
              <a:t>Birinci derece amaç kısıt olarak eklendi</a:t>
            </a:r>
            <a:endParaRPr lang="en-US" altLang="tr-TR" sz="1800">
              <a:cs typeface="Arial" panose="020B0604020202020204" pitchFamily="34" charset="0"/>
            </a:endParaRPr>
          </a:p>
          <a:p>
            <a:pPr lvl="4"/>
            <a:r>
              <a:rPr lang="en-US" altLang="tr-TR" sz="1800"/>
              <a:t>	 </a:t>
            </a:r>
            <a:r>
              <a:rPr lang="tr-TR" altLang="tr-TR" sz="1800">
                <a:cs typeface="Arial" panose="020B0604020202020204" pitchFamily="34" charset="0"/>
              </a:rPr>
              <a:t>d</a:t>
            </a:r>
            <a:r>
              <a:rPr lang="en-US" altLang="tr-TR" sz="1800" baseline="-25000">
                <a:cs typeface="Arial" panose="020B0604020202020204" pitchFamily="34" charset="0"/>
              </a:rPr>
              <a:t>2</a:t>
            </a:r>
            <a:r>
              <a:rPr lang="en-US" altLang="tr-TR" sz="1800" baseline="30000">
                <a:cs typeface="Arial" panose="020B0604020202020204" pitchFamily="34" charset="0"/>
              </a:rPr>
              <a:t>+</a:t>
            </a:r>
            <a:r>
              <a:rPr lang="en-US" altLang="tr-TR" sz="1800">
                <a:cs typeface="Arial" panose="020B0604020202020204" pitchFamily="34" charset="0"/>
              </a:rPr>
              <a:t> = </a:t>
            </a:r>
            <a:r>
              <a:rPr lang="tr-TR" altLang="tr-TR" sz="1800">
                <a:cs typeface="Arial" panose="020B0604020202020204" pitchFamily="34" charset="0"/>
              </a:rPr>
              <a:t>0</a:t>
            </a:r>
            <a:r>
              <a:rPr lang="en-US" altLang="tr-TR" sz="1800">
                <a:cs typeface="Arial" panose="020B0604020202020204" pitchFamily="34" charset="0"/>
              </a:rPr>
              <a:t>			</a:t>
            </a:r>
          </a:p>
          <a:p>
            <a:pPr lvl="4"/>
            <a:r>
              <a:rPr lang="en-US" altLang="tr-TR" sz="1800">
                <a:cs typeface="Arial" panose="020B0604020202020204" pitchFamily="34" charset="0"/>
              </a:rPr>
              <a:t>	</a:t>
            </a:r>
            <a:r>
              <a:rPr lang="tr-TR" altLang="tr-TR" sz="1800">
                <a:cs typeface="Arial" panose="020B0604020202020204" pitchFamily="34" charset="0"/>
              </a:rPr>
              <a:t>d</a:t>
            </a:r>
            <a:r>
              <a:rPr lang="en-US" altLang="tr-TR" sz="1800" baseline="-25000">
                <a:cs typeface="Arial" panose="020B0604020202020204" pitchFamily="34" charset="0"/>
              </a:rPr>
              <a:t>3</a:t>
            </a:r>
            <a:r>
              <a:rPr lang="tr-TR" altLang="tr-TR" sz="1800" baseline="30000">
                <a:cs typeface="Arial" panose="020B0604020202020204" pitchFamily="34" charset="0"/>
              </a:rPr>
              <a:t>+</a:t>
            </a:r>
            <a:r>
              <a:rPr lang="en-US" altLang="tr-TR" sz="1800">
                <a:cs typeface="Arial" panose="020B0604020202020204" pitchFamily="34" charset="0"/>
              </a:rPr>
              <a:t> = </a:t>
            </a:r>
            <a:r>
              <a:rPr lang="tr-TR" altLang="en-US" sz="1800" dirty="0">
                <a:cs typeface="Arial" panose="020B0604020202020204" pitchFamily="34" charset="0"/>
              </a:rPr>
              <a:t>8.333333 </a:t>
            </a:r>
            <a:r>
              <a:rPr lang="en-US" altLang="tr-TR" sz="1800" dirty="0">
                <a:cs typeface="Arial" panose="020B0604020202020204" pitchFamily="34" charset="0"/>
              </a:rPr>
              <a:t>	</a:t>
            </a:r>
          </a:p>
          <a:p>
            <a:pPr eaLnBrk="1" hangingPunct="1">
              <a:buFontTx/>
              <a:buNone/>
            </a:pPr>
            <a:endParaRPr lang="en-US" altLang="tr-TR" sz="1800" dirty="0">
              <a:cs typeface="Arial" panose="020B0604020202020204" pitchFamily="34" charset="0"/>
            </a:endParaRPr>
          </a:p>
          <a:p>
            <a:pPr eaLnBrk="1" hangingPunct="1">
              <a:buFontTx/>
              <a:buNone/>
            </a:pPr>
            <a:r>
              <a:rPr lang="en-US" altLang="tr-TR" sz="1800" dirty="0">
                <a:cs typeface="Arial" panose="020B0604020202020204" pitchFamily="34" charset="0"/>
              </a:rPr>
              <a:t>				 </a:t>
            </a:r>
            <a:r>
              <a:rPr lang="en-US" altLang="tr-TR" sz="1800" dirty="0"/>
              <a:t>x</a:t>
            </a:r>
            <a:r>
              <a:rPr lang="en-US" altLang="tr-TR" sz="1800" baseline="-25000" dirty="0"/>
              <a:t>i</a:t>
            </a:r>
            <a:r>
              <a:rPr lang="en-US" altLang="tr-TR" sz="1800" baseline="-25000" dirty="0">
                <a:cs typeface="Arial" panose="020B0604020202020204" pitchFamily="34" charset="0"/>
              </a:rPr>
              <a:t> </a:t>
            </a:r>
            <a:r>
              <a:rPr lang="en-US" altLang="tr-TR" sz="1800" dirty="0">
                <a:cs typeface="Arial" panose="020B0604020202020204" pitchFamily="34" charset="0"/>
              </a:rPr>
              <a:t>≥ 0		</a:t>
            </a:r>
            <a:r>
              <a:rPr lang="en-US" altLang="tr-TR" sz="1800" dirty="0" err="1">
                <a:cs typeface="Arial" panose="020B0604020202020204" pitchFamily="34" charset="0"/>
              </a:rPr>
              <a:t>i</a:t>
            </a:r>
            <a:r>
              <a:rPr lang="en-US" altLang="tr-TR" sz="1800" dirty="0">
                <a:cs typeface="Arial" panose="020B0604020202020204" pitchFamily="34" charset="0"/>
              </a:rPr>
              <a:t>=1,2,3, </a:t>
            </a:r>
          </a:p>
          <a:p>
            <a:pPr eaLnBrk="1" hangingPunct="1">
              <a:buFontTx/>
              <a:buNone/>
            </a:pPr>
            <a:r>
              <a:rPr lang="en-US" altLang="tr-TR" sz="1800" dirty="0">
                <a:cs typeface="Arial" panose="020B0604020202020204" pitchFamily="34" charset="0"/>
              </a:rPr>
              <a:t>				 </a:t>
            </a:r>
            <a:r>
              <a:rPr lang="tr-TR" altLang="tr-TR" sz="1800" dirty="0">
                <a:cs typeface="Arial" panose="020B0604020202020204" pitchFamily="34" charset="0"/>
              </a:rPr>
              <a:t>d</a:t>
            </a:r>
            <a:r>
              <a:rPr lang="en-US" altLang="tr-TR" sz="1800" baseline="-25000" dirty="0">
                <a:cs typeface="Arial" panose="020B0604020202020204" pitchFamily="34" charset="0"/>
              </a:rPr>
              <a:t>1</a:t>
            </a:r>
            <a:r>
              <a:rPr lang="en-US" altLang="tr-TR" sz="1800" baseline="30000" dirty="0">
                <a:cs typeface="Arial" panose="020B0604020202020204" pitchFamily="34" charset="0"/>
              </a:rPr>
              <a:t>+</a:t>
            </a:r>
            <a:r>
              <a:rPr lang="en-US" altLang="tr-TR" sz="1800" dirty="0">
                <a:cs typeface="Arial" panose="020B0604020202020204" pitchFamily="34" charset="0"/>
              </a:rPr>
              <a:t>, </a:t>
            </a:r>
            <a:r>
              <a:rPr lang="tr-TR" altLang="tr-TR" sz="1800" dirty="0">
                <a:cs typeface="Arial" panose="020B0604020202020204" pitchFamily="34" charset="0"/>
              </a:rPr>
              <a:t>d</a:t>
            </a:r>
            <a:r>
              <a:rPr lang="en-US" altLang="tr-TR" sz="1800" baseline="-25000" dirty="0">
                <a:cs typeface="Arial" panose="020B0604020202020204" pitchFamily="34" charset="0"/>
              </a:rPr>
              <a:t>1</a:t>
            </a:r>
            <a:r>
              <a:rPr lang="en-US" altLang="tr-TR" sz="1800" baseline="30000" dirty="0">
                <a:cs typeface="Arial" panose="020B0604020202020204" pitchFamily="34" charset="0"/>
              </a:rPr>
              <a:t>-</a:t>
            </a:r>
            <a:r>
              <a:rPr lang="en-US" altLang="tr-TR" sz="1800" dirty="0">
                <a:cs typeface="Arial" panose="020B0604020202020204" pitchFamily="34" charset="0"/>
              </a:rPr>
              <a:t>, </a:t>
            </a:r>
            <a:r>
              <a:rPr lang="tr-TR" altLang="tr-TR" sz="1800" dirty="0">
                <a:cs typeface="Arial" panose="020B0604020202020204" pitchFamily="34" charset="0"/>
              </a:rPr>
              <a:t>d</a:t>
            </a:r>
            <a:r>
              <a:rPr lang="en-US" altLang="tr-TR" sz="1800" baseline="-25000" dirty="0">
                <a:cs typeface="Arial" panose="020B0604020202020204" pitchFamily="34" charset="0"/>
              </a:rPr>
              <a:t>2</a:t>
            </a:r>
            <a:r>
              <a:rPr lang="en-US" altLang="tr-TR" sz="1800" baseline="30000" dirty="0">
                <a:cs typeface="Arial" panose="020B0604020202020204" pitchFamily="34" charset="0"/>
              </a:rPr>
              <a:t>-</a:t>
            </a:r>
            <a:r>
              <a:rPr lang="en-US" altLang="tr-TR" sz="1800" dirty="0">
                <a:cs typeface="Arial" panose="020B0604020202020204" pitchFamily="34" charset="0"/>
              </a:rPr>
              <a:t>, </a:t>
            </a:r>
            <a:r>
              <a:rPr lang="tr-TR" altLang="tr-TR" sz="1800" dirty="0">
                <a:cs typeface="Arial" panose="020B0604020202020204" pitchFamily="34" charset="0"/>
              </a:rPr>
              <a:t>d</a:t>
            </a:r>
            <a:r>
              <a:rPr lang="en-US" altLang="tr-TR" sz="1800" baseline="-25000" dirty="0">
                <a:cs typeface="Arial" panose="020B0604020202020204" pitchFamily="34" charset="0"/>
              </a:rPr>
              <a:t>3</a:t>
            </a:r>
            <a:r>
              <a:rPr lang="en-US" altLang="tr-TR" sz="1800" baseline="30000" dirty="0">
                <a:cs typeface="Arial" panose="020B0604020202020204" pitchFamily="34" charset="0"/>
              </a:rPr>
              <a:t>-</a:t>
            </a:r>
            <a:r>
              <a:rPr lang="en-US" altLang="tr-TR" sz="1800" dirty="0">
                <a:cs typeface="Arial" panose="020B0604020202020204" pitchFamily="34" charset="0"/>
              </a:rPr>
              <a:t> ≥ 0</a:t>
            </a:r>
          </a:p>
          <a:p>
            <a:pPr eaLnBrk="1" hangingPunct="1">
              <a:buFontTx/>
              <a:buNone/>
            </a:pPr>
            <a:r>
              <a:rPr lang="en-US" altLang="tr-TR" sz="1800" dirty="0">
                <a:cs typeface="Arial" panose="020B0604020202020204" pitchFamily="34" charset="0"/>
              </a:rPr>
              <a:t>	</a:t>
            </a:r>
          </a:p>
          <a:p>
            <a:endParaRPr lang="tr-TR" dirty="0"/>
          </a:p>
        </p:txBody>
      </p:sp>
      <p:sp>
        <p:nvSpPr>
          <p:cNvPr id="3" name="Başlık 2">
            <a:extLst>
              <a:ext uri="{FF2B5EF4-FFF2-40B4-BE49-F238E27FC236}">
                <a16:creationId xmlns:a16="http://schemas.microsoft.com/office/drawing/2014/main" id="{2E5D1572-680A-4998-87CD-DDDB0B92181B}"/>
              </a:ext>
            </a:extLst>
          </p:cNvPr>
          <p:cNvSpPr>
            <a:spLocks noGrp="1"/>
          </p:cNvSpPr>
          <p:nvPr>
            <p:ph type="title"/>
          </p:nvPr>
        </p:nvSpPr>
        <p:spPr/>
        <p:txBody>
          <a:bodyPr/>
          <a:lstStyle/>
          <a:p>
            <a:r>
              <a:rPr lang="tr-TR"/>
              <a:t>İkinci Derece Amaç Modeli</a:t>
            </a:r>
          </a:p>
        </p:txBody>
      </p:sp>
    </p:spTree>
    <p:extLst>
      <p:ext uri="{BB962C8B-B14F-4D97-AF65-F5344CB8AC3E}">
        <p14:creationId xmlns:p14="http://schemas.microsoft.com/office/powerpoint/2010/main" val="1412763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88EF2C4-2617-9C46-FFDA-7C83645DD67F}"/>
              </a:ext>
            </a:extLst>
          </p:cNvPr>
          <p:cNvPicPr>
            <a:picLocks noChangeAspect="1"/>
          </p:cNvPicPr>
          <p:nvPr/>
        </p:nvPicPr>
        <p:blipFill>
          <a:blip r:embed="rId2"/>
          <a:stretch>
            <a:fillRect/>
          </a:stretch>
        </p:blipFill>
        <p:spPr>
          <a:xfrm>
            <a:off x="5739533" y="1484784"/>
            <a:ext cx="3008931" cy="1404168"/>
          </a:xfrm>
          <a:prstGeom prst="rect">
            <a:avLst/>
          </a:prstGeom>
        </p:spPr>
      </p:pic>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6E5DD8B-FF36-66C7-CDBC-3FBAD89047DB}"/>
                  </a:ext>
                </a:extLst>
              </p:cNvPr>
              <p:cNvSpPr>
                <a:spLocks noGrp="1"/>
              </p:cNvSpPr>
              <p:nvPr>
                <p:ph idx="1"/>
              </p:nvPr>
            </p:nvSpPr>
            <p:spPr/>
            <p:txBody>
              <a:bodyPr/>
              <a:lstStyle/>
              <a:p>
                <a:r>
                  <a:rPr lang="tr-TR">
                    <a:effectLst/>
                  </a:rPr>
                  <a:t>Aron kimya aşağıdaki özelliklere sahip bir ürün üretmek istemektedir. </a:t>
                </a:r>
              </a:p>
              <a:p>
                <a:pPr>
                  <a:buFont typeface="Arial" panose="020B0604020202020204" pitchFamily="34" charset="0"/>
                  <a:buChar char="•"/>
                </a:pPr>
                <a:r>
                  <a:rPr lang="tr-TR">
                    <a:effectLst/>
                  </a:rPr>
                  <a:t>Yanma noktası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280</a:t>
                </a:r>
              </a:p>
              <a:p>
                <a:pPr>
                  <a:lnSpc>
                    <a:spcPct val="100000"/>
                  </a:lnSpc>
                  <a:buFont typeface="Arial" panose="020B0604020202020204" pitchFamily="34" charset="0"/>
                  <a:buChar char="•"/>
                </a:pPr>
                <a:r>
                  <a:rPr lang="tr-TR">
                    <a:effectLst/>
                  </a:rPr>
                  <a:t>Özgül ağırlığı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r>
                      <a:rPr lang="tr-TR" b="0" i="1" smtClean="0">
                        <a:effectLst/>
                        <a:latin typeface="Cambria Math" panose="02040503050406030204" pitchFamily="18" charset="0"/>
                        <a:ea typeface="Cambria Math" panose="02040503050406030204" pitchFamily="18" charset="0"/>
                      </a:rPr>
                      <m:t> </m:t>
                    </m:r>
                  </m:oMath>
                </a14:m>
                <a:r>
                  <a:rPr lang="tr-TR">
                    <a:effectLst/>
                  </a:rPr>
                  <a:t>1.0</a:t>
                </a:r>
              </a:p>
              <a:p>
                <a:pPr>
                  <a:lnSpc>
                    <a:spcPct val="100000"/>
                  </a:lnSpc>
                  <a:buFont typeface="Arial" panose="020B0604020202020204" pitchFamily="34" charset="0"/>
                  <a:buChar char="•"/>
                </a:pPr>
                <a:r>
                  <a:rPr lang="el-GR">
                    <a:effectLst/>
                    <a:latin typeface="Times New Roman" panose="02020603050405020304" pitchFamily="18" charset="0"/>
                    <a:cs typeface="Times New Roman" panose="02020603050405020304" pitchFamily="18" charset="0"/>
                  </a:rPr>
                  <a:t>α</a:t>
                </a:r>
                <a:r>
                  <a:rPr lang="tr-TR">
                    <a:effectLst/>
                    <a:latin typeface="Times New Roman" panose="02020603050405020304" pitchFamily="18" charset="0"/>
                    <a:cs typeface="Times New Roman" panose="02020603050405020304" pitchFamily="18" charset="0"/>
                  </a:rPr>
                  <a:t> </a:t>
                </a:r>
                <a:r>
                  <a:rPr lang="tr-TR">
                    <a:effectLst/>
                  </a:rPr>
                  <a:t>muhtevası </a:t>
                </a:r>
                <a14:m>
                  <m:oMath xmlns:m="http://schemas.openxmlformats.org/officeDocument/2006/math">
                    <m:r>
                      <a:rPr lang="tr-TR" i="1" smtClean="0">
                        <a:effectLst/>
                        <a:latin typeface="Cambria Math" panose="02040503050406030204" pitchFamily="18" charset="0"/>
                        <a:ea typeface="Cambria Math" panose="02040503050406030204" pitchFamily="18" charset="0"/>
                      </a:rPr>
                      <m:t>≤ </m:t>
                    </m:r>
                  </m:oMath>
                </a14:m>
                <a:r>
                  <a:rPr lang="tr-TR">
                    <a:effectLst/>
                  </a:rPr>
                  <a:t>% 8 (hacim olarak)</a:t>
                </a:r>
              </a:p>
              <a:p>
                <a:pPr>
                  <a:lnSpc>
                    <a:spcPct val="100000"/>
                  </a:lnSpc>
                  <a:buFont typeface="Arial" panose="020B0604020202020204" pitchFamily="34" charset="0"/>
                  <a:buChar char="•"/>
                </a:pPr>
                <a:r>
                  <a:rPr lang="el-GR">
                    <a:effectLst/>
                    <a:latin typeface="Times New Roman" panose="02020603050405020304" pitchFamily="18" charset="0"/>
                    <a:cs typeface="Times New Roman" panose="02020603050405020304" pitchFamily="18" charset="0"/>
                  </a:rPr>
                  <a:t>β</a:t>
                </a:r>
                <a:r>
                  <a:rPr lang="tr-TR">
                    <a:effectLst/>
                  </a:rPr>
                  <a:t> muhtevası </a:t>
                </a:r>
                <a14:m>
                  <m:oMath xmlns:m="http://schemas.openxmlformats.org/officeDocument/2006/math">
                    <m:r>
                      <a:rPr lang="tr-TR" i="1" smtClean="0">
                        <a:effectLst/>
                        <a:latin typeface="Cambria Math" panose="02040503050406030204" pitchFamily="18" charset="0"/>
                        <a:ea typeface="Cambria Math" panose="02040503050406030204" pitchFamily="18" charset="0"/>
                      </a:rPr>
                      <m:t>≤ </m:t>
                    </m:r>
                  </m:oMath>
                </a14:m>
                <a:r>
                  <a:rPr lang="tr-TR">
                    <a:effectLst/>
                  </a:rPr>
                  <a:t> % 3 (hacim olarak)</a:t>
                </a:r>
              </a:p>
              <a:p>
                <a:r>
                  <a:rPr lang="tr-TR">
                    <a:effectLst/>
                  </a:rPr>
                  <a:t>İşletmenin ürün listesi sırasıyla 16 ₺, 20 ₺ ve 25 ₺ olan A, B, C ara mallarından elde edilmektedir. </a:t>
                </a:r>
              </a:p>
              <a:p>
                <a:r>
                  <a:rPr lang="tr-TR">
                    <a:effectLst/>
                  </a:rPr>
                  <a:t>Bu üç ara malın ürün özellikleri Tabloda verildiği şekildedir. Üretici yukardaki koşullara uygun olarak ürününün en düşük maliyette üretmek istemektedir. Buna göre problemin doğrusal modelini kurunuz.</a:t>
                </a:r>
              </a:p>
              <a:p>
                <a:endParaRPr lang="tr-TR">
                  <a:effectLst/>
                </a:endParaRPr>
              </a:p>
            </p:txBody>
          </p:sp>
        </mc:Choice>
        <mc:Fallback xmlns="">
          <p:sp>
            <p:nvSpPr>
              <p:cNvPr id="2" name="İçerik Yer Tutucusu 1">
                <a:extLst>
                  <a:ext uri="{FF2B5EF4-FFF2-40B4-BE49-F238E27FC236}">
                    <a16:creationId xmlns:a16="http://schemas.microsoft.com/office/drawing/2014/main" id="{C6E5DD8B-FF36-66C7-CDBC-3FBAD89047DB}"/>
                  </a:ext>
                </a:extLst>
              </p:cNvPr>
              <p:cNvSpPr>
                <a:spLocks noGrp="1" noRot="1" noChangeAspect="1" noMove="1" noResize="1" noEditPoints="1" noAdjustHandles="1" noChangeArrowheads="1" noChangeShapeType="1" noTextEdit="1"/>
              </p:cNvSpPr>
              <p:nvPr>
                <p:ph idx="1"/>
              </p:nvPr>
            </p:nvSpPr>
            <p:spPr>
              <a:blipFill>
                <a:blip r:embed="rId3"/>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913F2790-312B-1CA7-7FA7-C65AAA9DF38A}"/>
              </a:ext>
            </a:extLst>
          </p:cNvPr>
          <p:cNvSpPr>
            <a:spLocks noGrp="1"/>
          </p:cNvSpPr>
          <p:nvPr>
            <p:ph type="title"/>
          </p:nvPr>
        </p:nvSpPr>
        <p:spPr/>
        <p:txBody>
          <a:bodyPr/>
          <a:lstStyle/>
          <a:p>
            <a:r>
              <a:rPr lang="tr-TR"/>
              <a:t>Aron Kimya</a:t>
            </a:r>
          </a:p>
        </p:txBody>
      </p: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1FD29533-FE75-387B-FAEE-2C69C7BEF8F3}"/>
                  </a:ext>
                </a:extLst>
              </p:cNvPr>
              <p:cNvSpPr txBox="1"/>
              <p:nvPr/>
            </p:nvSpPr>
            <p:spPr>
              <a:xfrm>
                <a:off x="1907704" y="4073713"/>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0">
                          <a:latin typeface="Cambria Math" panose="02040503050406030204" pitchFamily="18" charset="0"/>
                        </a:rPr>
                        <m:t> </m:t>
                      </m:r>
                      <m:r>
                        <m:rPr>
                          <m:sty m:val="p"/>
                        </m:rPr>
                        <a:rPr lang="tr-TR" b="0" i="0" smtClean="0">
                          <a:latin typeface="Cambria Math" panose="02040503050406030204" pitchFamily="18" charset="0"/>
                        </a:rPr>
                        <m:t>Z</m:t>
                      </m:r>
                      <m:r>
                        <a:rPr lang="tr-TR" b="0" i="0" smtClean="0">
                          <a:latin typeface="Cambria Math" panose="02040503050406030204" pitchFamily="18" charset="0"/>
                        </a:rPr>
                        <m:t> =16</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oMath>
                  </m:oMathPara>
                </a14:m>
                <a:endParaRPr lang="tr-TR"/>
              </a:p>
            </p:txBody>
          </p:sp>
        </mc:Choice>
        <mc:Fallback xmlns="">
          <p:sp>
            <p:nvSpPr>
              <p:cNvPr id="7" name="Metin kutusu 6">
                <a:extLst>
                  <a:ext uri="{FF2B5EF4-FFF2-40B4-BE49-F238E27FC236}">
                    <a16:creationId xmlns:a16="http://schemas.microsoft.com/office/drawing/2014/main" id="{1FD29533-FE75-387B-FAEE-2C69C7BEF8F3}"/>
                  </a:ext>
                </a:extLst>
              </p:cNvPr>
              <p:cNvSpPr txBox="1">
                <a:spLocks noRot="1" noChangeAspect="1" noMove="1" noResize="1" noEditPoints="1" noAdjustHandles="1" noChangeArrowheads="1" noChangeShapeType="1" noTextEdit="1"/>
              </p:cNvSpPr>
              <p:nvPr/>
            </p:nvSpPr>
            <p:spPr>
              <a:xfrm>
                <a:off x="1907704" y="4073713"/>
                <a:ext cx="4572000" cy="36933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2C7F6DD4-989B-3CF4-1654-3BDE6B94E96B}"/>
                  </a:ext>
                </a:extLst>
              </p:cNvPr>
              <p:cNvSpPr txBox="1"/>
              <p:nvPr/>
            </p:nvSpPr>
            <p:spPr>
              <a:xfrm>
                <a:off x="1907704" y="448083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280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+270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+290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≥280</m:t>
                      </m:r>
                    </m:oMath>
                  </m:oMathPara>
                </a14:m>
                <a:endParaRPr lang="tr-TR"/>
              </a:p>
            </p:txBody>
          </p:sp>
        </mc:Choice>
        <mc:Fallback xmlns="">
          <p:sp>
            <p:nvSpPr>
              <p:cNvPr id="9" name="Metin kutusu 8">
                <a:extLst>
                  <a:ext uri="{FF2B5EF4-FFF2-40B4-BE49-F238E27FC236}">
                    <a16:creationId xmlns:a16="http://schemas.microsoft.com/office/drawing/2014/main" id="{2C7F6DD4-989B-3CF4-1654-3BDE6B94E96B}"/>
                  </a:ext>
                </a:extLst>
              </p:cNvPr>
              <p:cNvSpPr txBox="1">
                <a:spLocks noRot="1" noChangeAspect="1" noMove="1" noResize="1" noEditPoints="1" noAdjustHandles="1" noChangeArrowheads="1" noChangeShapeType="1" noTextEdit="1"/>
              </p:cNvSpPr>
              <p:nvPr/>
            </p:nvSpPr>
            <p:spPr>
              <a:xfrm>
                <a:off x="1907704" y="4480839"/>
                <a:ext cx="4572000" cy="369332"/>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E0FA47B9-3AF6-0442-C138-3C327F008C6D}"/>
                  </a:ext>
                </a:extLst>
              </p:cNvPr>
              <p:cNvSpPr txBox="1"/>
              <p:nvPr/>
            </p:nvSpPr>
            <p:spPr>
              <a:xfrm>
                <a:off x="1619672" y="481772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0.95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+1.2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m:t>
                      </m:r>
                    </m:oMath>
                  </m:oMathPara>
                </a14:m>
                <a:endParaRPr lang="tr-TR"/>
              </a:p>
            </p:txBody>
          </p:sp>
        </mc:Choice>
        <mc:Fallback xmlns="">
          <p:sp>
            <p:nvSpPr>
              <p:cNvPr id="11" name="Metin kutusu 10">
                <a:extLst>
                  <a:ext uri="{FF2B5EF4-FFF2-40B4-BE49-F238E27FC236}">
                    <a16:creationId xmlns:a16="http://schemas.microsoft.com/office/drawing/2014/main" id="{E0FA47B9-3AF6-0442-C138-3C327F008C6D}"/>
                  </a:ext>
                </a:extLst>
              </p:cNvPr>
              <p:cNvSpPr txBox="1">
                <a:spLocks noRot="1" noChangeAspect="1" noMove="1" noResize="1" noEditPoints="1" noAdjustHandles="1" noChangeArrowheads="1" noChangeShapeType="1" noTextEdit="1"/>
              </p:cNvSpPr>
              <p:nvPr/>
            </p:nvSpPr>
            <p:spPr>
              <a:xfrm>
                <a:off x="1619672" y="4817722"/>
                <a:ext cx="4572000"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F702F93C-8AF2-AD2A-4B37-F43FB2941B3D}"/>
                  </a:ext>
                </a:extLst>
              </p:cNvPr>
              <p:cNvSpPr txBox="1"/>
              <p:nvPr/>
            </p:nvSpPr>
            <p:spPr>
              <a:xfrm>
                <a:off x="1588619" y="519585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7</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≤8</m:t>
                      </m:r>
                    </m:oMath>
                  </m:oMathPara>
                </a14:m>
                <a:endParaRPr lang="tr-TR"/>
              </a:p>
            </p:txBody>
          </p:sp>
        </mc:Choice>
        <mc:Fallback xmlns="">
          <p:sp>
            <p:nvSpPr>
              <p:cNvPr id="13" name="Metin kutusu 12">
                <a:extLst>
                  <a:ext uri="{FF2B5EF4-FFF2-40B4-BE49-F238E27FC236}">
                    <a16:creationId xmlns:a16="http://schemas.microsoft.com/office/drawing/2014/main" id="{F702F93C-8AF2-AD2A-4B37-F43FB2941B3D}"/>
                  </a:ext>
                </a:extLst>
              </p:cNvPr>
              <p:cNvSpPr txBox="1">
                <a:spLocks noRot="1" noChangeAspect="1" noMove="1" noResize="1" noEditPoints="1" noAdjustHandles="1" noChangeArrowheads="1" noChangeShapeType="1" noTextEdit="1"/>
              </p:cNvSpPr>
              <p:nvPr/>
            </p:nvSpPr>
            <p:spPr>
              <a:xfrm>
                <a:off x="1588619" y="5195855"/>
                <a:ext cx="4572000" cy="3693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9EDE1E92-C34B-DC23-02C0-E6F77B6CFCF8}"/>
                  </a:ext>
                </a:extLst>
              </p:cNvPr>
              <p:cNvSpPr txBox="1"/>
              <p:nvPr/>
            </p:nvSpPr>
            <p:spPr>
              <a:xfrm>
                <a:off x="1619672" y="5627806"/>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≤3</m:t>
                      </m:r>
                    </m:oMath>
                  </m:oMathPara>
                </a14:m>
                <a:endParaRPr lang="tr-TR"/>
              </a:p>
            </p:txBody>
          </p:sp>
        </mc:Choice>
        <mc:Fallback xmlns="">
          <p:sp>
            <p:nvSpPr>
              <p:cNvPr id="15" name="Metin kutusu 14">
                <a:extLst>
                  <a:ext uri="{FF2B5EF4-FFF2-40B4-BE49-F238E27FC236}">
                    <a16:creationId xmlns:a16="http://schemas.microsoft.com/office/drawing/2014/main" id="{9EDE1E92-C34B-DC23-02C0-E6F77B6CFCF8}"/>
                  </a:ext>
                </a:extLst>
              </p:cNvPr>
              <p:cNvSpPr txBox="1">
                <a:spLocks noRot="1" noChangeAspect="1" noMove="1" noResize="1" noEditPoints="1" noAdjustHandles="1" noChangeArrowheads="1" noChangeShapeType="1" noTextEdit="1"/>
              </p:cNvSpPr>
              <p:nvPr/>
            </p:nvSpPr>
            <p:spPr>
              <a:xfrm>
                <a:off x="1619672" y="5627806"/>
                <a:ext cx="4572000" cy="369332"/>
              </a:xfrm>
              <a:prstGeom prst="rect">
                <a:avLst/>
              </a:prstGeom>
              <a:blipFill>
                <a:blip r:embed="rId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E1D80600-0764-27FD-B612-E88A28E13EF2}"/>
                  </a:ext>
                </a:extLst>
              </p:cNvPr>
              <p:cNvSpPr txBox="1"/>
              <p:nvPr/>
            </p:nvSpPr>
            <p:spPr>
              <a:xfrm>
                <a:off x="1576453" y="5966773"/>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m:t>
                      </m:r>
                    </m:oMath>
                  </m:oMathPara>
                </a14:m>
                <a:endParaRPr lang="tr-TR"/>
              </a:p>
            </p:txBody>
          </p:sp>
        </mc:Choice>
        <mc:Fallback xmlns="">
          <p:sp>
            <p:nvSpPr>
              <p:cNvPr id="17" name="Metin kutusu 16">
                <a:extLst>
                  <a:ext uri="{FF2B5EF4-FFF2-40B4-BE49-F238E27FC236}">
                    <a16:creationId xmlns:a16="http://schemas.microsoft.com/office/drawing/2014/main" id="{E1D80600-0764-27FD-B612-E88A28E13EF2}"/>
                  </a:ext>
                </a:extLst>
              </p:cNvPr>
              <p:cNvSpPr txBox="1">
                <a:spLocks noRot="1" noChangeAspect="1" noMove="1" noResize="1" noEditPoints="1" noAdjustHandles="1" noChangeArrowheads="1" noChangeShapeType="1" noTextEdit="1"/>
              </p:cNvSpPr>
              <p:nvPr/>
            </p:nvSpPr>
            <p:spPr>
              <a:xfrm>
                <a:off x="1576453" y="5966773"/>
                <a:ext cx="4572000" cy="369332"/>
              </a:xfrm>
              <a:prstGeom prst="rect">
                <a:avLst/>
              </a:prstGeom>
              <a:blipFill>
                <a:blip r:embed="rId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3C1CE24D-B454-47A1-57AC-79E5EB16A1ED}"/>
                  </a:ext>
                </a:extLst>
              </p:cNvPr>
              <p:cNvSpPr txBox="1"/>
              <p:nvPr/>
            </p:nvSpPr>
            <p:spPr>
              <a:xfrm>
                <a:off x="1619672" y="636910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≥0</m:t>
                      </m:r>
                    </m:oMath>
                  </m:oMathPara>
                </a14:m>
                <a:endParaRPr lang="tr-TR"/>
              </a:p>
            </p:txBody>
          </p:sp>
        </mc:Choice>
        <mc:Fallback xmlns="">
          <p:sp>
            <p:nvSpPr>
              <p:cNvPr id="19" name="Metin kutusu 18">
                <a:extLst>
                  <a:ext uri="{FF2B5EF4-FFF2-40B4-BE49-F238E27FC236}">
                    <a16:creationId xmlns:a16="http://schemas.microsoft.com/office/drawing/2014/main" id="{3C1CE24D-B454-47A1-57AC-79E5EB16A1ED}"/>
                  </a:ext>
                </a:extLst>
              </p:cNvPr>
              <p:cNvSpPr txBox="1">
                <a:spLocks noRot="1" noChangeAspect="1" noMove="1" noResize="1" noEditPoints="1" noAdjustHandles="1" noChangeArrowheads="1" noChangeShapeType="1" noTextEdit="1"/>
              </p:cNvSpPr>
              <p:nvPr/>
            </p:nvSpPr>
            <p:spPr>
              <a:xfrm>
                <a:off x="1619672" y="6369102"/>
                <a:ext cx="4572000" cy="369332"/>
              </a:xfrm>
              <a:prstGeom prst="rect">
                <a:avLst/>
              </a:prstGeom>
              <a:blipFill>
                <a:blip r:embed="rId10"/>
                <a:stretch>
                  <a:fillRect/>
                </a:stretch>
              </a:blipFill>
            </p:spPr>
            <p:txBody>
              <a:bodyPr/>
              <a:lstStyle/>
              <a:p>
                <a:r>
                  <a:rPr lang="tr-TR">
                    <a:noFill/>
                  </a:rPr>
                  <a:t> </a:t>
                </a:r>
              </a:p>
            </p:txBody>
          </p:sp>
        </mc:Fallback>
      </mc:AlternateContent>
      <p:sp>
        <p:nvSpPr>
          <p:cNvPr id="20" name="Metin kutusu 19">
            <a:extLst>
              <a:ext uri="{FF2B5EF4-FFF2-40B4-BE49-F238E27FC236}">
                <a16:creationId xmlns:a16="http://schemas.microsoft.com/office/drawing/2014/main" id="{0BAE5849-74D9-1D69-6062-8FDDA19BE3A2}"/>
              </a:ext>
            </a:extLst>
          </p:cNvPr>
          <p:cNvSpPr txBox="1"/>
          <p:nvPr/>
        </p:nvSpPr>
        <p:spPr>
          <a:xfrm>
            <a:off x="6012160" y="5445224"/>
            <a:ext cx="1818318" cy="369332"/>
          </a:xfrm>
          <a:prstGeom prst="rect">
            <a:avLst/>
          </a:prstGeom>
          <a:noFill/>
        </p:spPr>
        <p:txBody>
          <a:bodyPr wrap="none" rtlCol="0">
            <a:spAutoFit/>
          </a:bodyPr>
          <a:lstStyle/>
          <a:p>
            <a:r>
              <a:rPr lang="tr-TR"/>
              <a:t>Olurlu Çözüm yok</a:t>
            </a:r>
          </a:p>
        </p:txBody>
      </p:sp>
    </p:spTree>
    <p:extLst>
      <p:ext uri="{BB962C8B-B14F-4D97-AF65-F5344CB8AC3E}">
        <p14:creationId xmlns:p14="http://schemas.microsoft.com/office/powerpoint/2010/main" val="37847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9813F13-BFC2-2D8A-1DF7-807056462509}"/>
              </a:ext>
            </a:extLst>
          </p:cNvPr>
          <p:cNvSpPr>
            <a:spLocks noGrp="1"/>
          </p:cNvSpPr>
          <p:nvPr>
            <p:ph idx="1"/>
          </p:nvPr>
        </p:nvSpPr>
        <p:spPr/>
        <p:txBody>
          <a:bodyPr/>
          <a:lstStyle/>
          <a:p>
            <a:r>
              <a:rPr lang="tr-TR"/>
              <a:t>Maliyet dikkate alınmaksızın, sadece teknik spesifikasyonların sağlanması için aşağıdaki model geliştirilmiştir.</a:t>
            </a:r>
          </a:p>
          <a:p>
            <a:endParaRPr lang="tr-TR">
              <a:effectLst/>
            </a:endParaRPr>
          </a:p>
          <a:p>
            <a:endParaRPr lang="tr-TR"/>
          </a:p>
          <a:p>
            <a:endParaRPr lang="tr-TR">
              <a:effectLst/>
            </a:endParaRPr>
          </a:p>
          <a:p>
            <a:endParaRPr lang="tr-TR"/>
          </a:p>
          <a:p>
            <a:endParaRPr lang="tr-TR">
              <a:effectLst/>
            </a:endParaRPr>
          </a:p>
          <a:p>
            <a:endParaRPr lang="tr-TR"/>
          </a:p>
          <a:p>
            <a:endParaRPr lang="tr-TR">
              <a:effectLst/>
            </a:endParaRPr>
          </a:p>
          <a:p>
            <a:endParaRPr lang="tr-TR"/>
          </a:p>
          <a:p>
            <a:endParaRPr lang="tr-TR">
              <a:effectLst/>
            </a:endParaRPr>
          </a:p>
          <a:p>
            <a:endParaRPr lang="tr-TR"/>
          </a:p>
          <a:p>
            <a:endParaRPr lang="tr-TR"/>
          </a:p>
          <a:p>
            <a:r>
              <a:rPr lang="tr-TR">
                <a:effectLst/>
              </a:rPr>
              <a:t>Model simpleks ile çözüldüğünde $x_1=0.75$ ve $x_3=0.25$ olarak bulunur. Bu durumda kısıtlar aşağıdaki değerleri alırlar ve bu istenen karışıma en yakın çözümdür. Yalnızca beta muhtevası ile ilgili kısıt aşılmıştır.</a:t>
            </a:r>
            <a:endParaRPr lang="tr-TR"/>
          </a:p>
        </p:txBody>
      </p:sp>
      <p:sp>
        <p:nvSpPr>
          <p:cNvPr id="3" name="Başlık 2">
            <a:extLst>
              <a:ext uri="{FF2B5EF4-FFF2-40B4-BE49-F238E27FC236}">
                <a16:creationId xmlns:a16="http://schemas.microsoft.com/office/drawing/2014/main" id="{24D57E11-8B48-2E84-FE9A-304627FCAEAD}"/>
              </a:ext>
            </a:extLst>
          </p:cNvPr>
          <p:cNvSpPr>
            <a:spLocks noGrp="1"/>
          </p:cNvSpPr>
          <p:nvPr>
            <p:ph type="title"/>
          </p:nvPr>
        </p:nvSpPr>
        <p:spPr/>
        <p:txBody>
          <a:bodyPr/>
          <a:lstStyle/>
          <a:p>
            <a:r>
              <a:rPr lang="tr-TR"/>
              <a:t>Çözüm -1</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E87E5414-22B5-C7BB-76F9-1E877FA2A9D4}"/>
                  </a:ext>
                </a:extLst>
              </p:cNvPr>
              <p:cNvSpPr txBox="1"/>
              <p:nvPr/>
            </p:nvSpPr>
            <p:spPr>
              <a:xfrm>
                <a:off x="2407491" y="278291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280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+270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+290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280</m:t>
                      </m:r>
                      <m:r>
                        <a:rPr lang="tr-TR" b="0" i="0"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oMath>
                  </m:oMathPara>
                </a14:m>
                <a:endParaRPr lang="tr-TR"/>
              </a:p>
            </p:txBody>
          </p:sp>
        </mc:Choice>
        <mc:Fallback xmlns="">
          <p:sp>
            <p:nvSpPr>
              <p:cNvPr id="4" name="Metin kutusu 3">
                <a:extLst>
                  <a:ext uri="{FF2B5EF4-FFF2-40B4-BE49-F238E27FC236}">
                    <a16:creationId xmlns:a16="http://schemas.microsoft.com/office/drawing/2014/main" id="{E87E5414-22B5-C7BB-76F9-1E877FA2A9D4}"/>
                  </a:ext>
                </a:extLst>
              </p:cNvPr>
              <p:cNvSpPr txBox="1">
                <a:spLocks noRot="1" noChangeAspect="1" noMove="1" noResize="1" noEditPoints="1" noAdjustHandles="1" noChangeArrowheads="1" noChangeShapeType="1" noTextEdit="1"/>
              </p:cNvSpPr>
              <p:nvPr/>
            </p:nvSpPr>
            <p:spPr>
              <a:xfrm>
                <a:off x="2407491" y="2782915"/>
                <a:ext cx="4572000" cy="369332"/>
              </a:xfrm>
              <a:prstGeom prst="rect">
                <a:avLst/>
              </a:prstGeom>
              <a:blipFill>
                <a:blip r:embed="rId2"/>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FE6DC80E-173C-5F8E-6E7B-82B98191233E}"/>
                  </a:ext>
                </a:extLst>
              </p:cNvPr>
              <p:cNvSpPr txBox="1"/>
              <p:nvPr/>
            </p:nvSpPr>
            <p:spPr>
              <a:xfrm>
                <a:off x="2119459" y="3119798"/>
                <a:ext cx="4572000" cy="3771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0.95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+1.2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1</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2</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2</m:t>
                          </m:r>
                        </m:sub>
                        <m:sup>
                          <m:r>
                            <a:rPr lang="tr-TR" i="1">
                              <a:latin typeface="Cambria Math" panose="02040503050406030204" pitchFamily="18" charset="0"/>
                            </a:rPr>
                            <m:t>−</m:t>
                          </m:r>
                        </m:sup>
                      </m:sSubSup>
                    </m:oMath>
                  </m:oMathPara>
                </a14:m>
                <a:endParaRPr lang="tr-TR"/>
              </a:p>
            </p:txBody>
          </p:sp>
        </mc:Choice>
        <mc:Fallback xmlns="">
          <p:sp>
            <p:nvSpPr>
              <p:cNvPr id="5" name="Metin kutusu 4">
                <a:extLst>
                  <a:ext uri="{FF2B5EF4-FFF2-40B4-BE49-F238E27FC236}">
                    <a16:creationId xmlns:a16="http://schemas.microsoft.com/office/drawing/2014/main" id="{FE6DC80E-173C-5F8E-6E7B-82B98191233E}"/>
                  </a:ext>
                </a:extLst>
              </p:cNvPr>
              <p:cNvSpPr txBox="1">
                <a:spLocks noRot="1" noChangeAspect="1" noMove="1" noResize="1" noEditPoints="1" noAdjustHandles="1" noChangeArrowheads="1" noChangeShapeType="1" noTextEdit="1"/>
              </p:cNvSpPr>
              <p:nvPr/>
            </p:nvSpPr>
            <p:spPr>
              <a:xfrm>
                <a:off x="2119459" y="3119798"/>
                <a:ext cx="4572000" cy="377155"/>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8EE7F672-EB47-1CE1-9D8E-FC4F7118A1FA}"/>
                  </a:ext>
                </a:extLst>
              </p:cNvPr>
              <p:cNvSpPr txBox="1"/>
              <p:nvPr/>
            </p:nvSpPr>
            <p:spPr>
              <a:xfrm>
                <a:off x="2088406" y="349793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7</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8</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3</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3</m:t>
                          </m:r>
                        </m:sub>
                        <m:sup>
                          <m:r>
                            <a:rPr lang="tr-TR" i="1">
                              <a:latin typeface="Cambria Math" panose="02040503050406030204" pitchFamily="18" charset="0"/>
                            </a:rPr>
                            <m:t>−</m:t>
                          </m:r>
                        </m:sup>
                      </m:sSubSup>
                    </m:oMath>
                  </m:oMathPara>
                </a14:m>
                <a:endParaRPr lang="tr-TR"/>
              </a:p>
            </p:txBody>
          </p:sp>
        </mc:Choice>
        <mc:Fallback xmlns="">
          <p:sp>
            <p:nvSpPr>
              <p:cNvPr id="6" name="Metin kutusu 5">
                <a:extLst>
                  <a:ext uri="{FF2B5EF4-FFF2-40B4-BE49-F238E27FC236}">
                    <a16:creationId xmlns:a16="http://schemas.microsoft.com/office/drawing/2014/main" id="{8EE7F672-EB47-1CE1-9D8E-FC4F7118A1FA}"/>
                  </a:ext>
                </a:extLst>
              </p:cNvPr>
              <p:cNvSpPr txBox="1">
                <a:spLocks noRot="1" noChangeAspect="1" noMove="1" noResize="1" noEditPoints="1" noAdjustHandles="1" noChangeArrowheads="1" noChangeShapeType="1" noTextEdit="1"/>
              </p:cNvSpPr>
              <p:nvPr/>
            </p:nvSpPr>
            <p:spPr>
              <a:xfrm>
                <a:off x="2088406" y="3497931"/>
                <a:ext cx="4572000" cy="369332"/>
              </a:xfrm>
              <a:prstGeom prst="rect">
                <a:avLst/>
              </a:prstGeom>
              <a:blipFill>
                <a:blip r:embed="rId4"/>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F128859E-72F7-6760-1607-88A435770E3C}"/>
                  </a:ext>
                </a:extLst>
              </p:cNvPr>
              <p:cNvSpPr txBox="1"/>
              <p:nvPr/>
            </p:nvSpPr>
            <p:spPr>
              <a:xfrm>
                <a:off x="2119459" y="392988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3</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4</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4</m:t>
                          </m:r>
                        </m:sub>
                        <m:sup>
                          <m:r>
                            <a:rPr lang="tr-TR" i="1">
                              <a:latin typeface="Cambria Math" panose="02040503050406030204" pitchFamily="18" charset="0"/>
                            </a:rPr>
                            <m:t>−</m:t>
                          </m:r>
                        </m:sup>
                      </m:sSubSup>
                    </m:oMath>
                  </m:oMathPara>
                </a14:m>
                <a:endParaRPr lang="tr-TR"/>
              </a:p>
            </p:txBody>
          </p:sp>
        </mc:Choice>
        <mc:Fallback xmlns="">
          <p:sp>
            <p:nvSpPr>
              <p:cNvPr id="7" name="Metin kutusu 6">
                <a:extLst>
                  <a:ext uri="{FF2B5EF4-FFF2-40B4-BE49-F238E27FC236}">
                    <a16:creationId xmlns:a16="http://schemas.microsoft.com/office/drawing/2014/main" id="{F128859E-72F7-6760-1607-88A435770E3C}"/>
                  </a:ext>
                </a:extLst>
              </p:cNvPr>
              <p:cNvSpPr txBox="1">
                <a:spLocks noRot="1" noChangeAspect="1" noMove="1" noResize="1" noEditPoints="1" noAdjustHandles="1" noChangeArrowheads="1" noChangeShapeType="1" noTextEdit="1"/>
              </p:cNvSpPr>
              <p:nvPr/>
            </p:nvSpPr>
            <p:spPr>
              <a:xfrm>
                <a:off x="2119459" y="3929882"/>
                <a:ext cx="4572000" cy="369332"/>
              </a:xfrm>
              <a:prstGeom prst="rect">
                <a:avLst/>
              </a:prstGeom>
              <a:blipFill>
                <a:blip r:embed="rId5"/>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E48F1925-F143-65E8-E9EE-C061A78C7F69}"/>
                  </a:ext>
                </a:extLst>
              </p:cNvPr>
              <p:cNvSpPr txBox="1"/>
              <p:nvPr/>
            </p:nvSpPr>
            <p:spPr>
              <a:xfrm>
                <a:off x="2076240" y="426884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m:t>
                      </m:r>
                    </m:oMath>
                  </m:oMathPara>
                </a14:m>
                <a:endParaRPr lang="tr-TR"/>
              </a:p>
            </p:txBody>
          </p:sp>
        </mc:Choice>
        <mc:Fallback xmlns="">
          <p:sp>
            <p:nvSpPr>
              <p:cNvPr id="8" name="Metin kutusu 7">
                <a:extLst>
                  <a:ext uri="{FF2B5EF4-FFF2-40B4-BE49-F238E27FC236}">
                    <a16:creationId xmlns:a16="http://schemas.microsoft.com/office/drawing/2014/main" id="{E48F1925-F143-65E8-E9EE-C061A78C7F69}"/>
                  </a:ext>
                </a:extLst>
              </p:cNvPr>
              <p:cNvSpPr txBox="1">
                <a:spLocks noRot="1" noChangeAspect="1" noMove="1" noResize="1" noEditPoints="1" noAdjustHandles="1" noChangeArrowheads="1" noChangeShapeType="1" noTextEdit="1"/>
              </p:cNvSpPr>
              <p:nvPr/>
            </p:nvSpPr>
            <p:spPr>
              <a:xfrm>
                <a:off x="2076240" y="4268849"/>
                <a:ext cx="4572000"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D16B2C1A-7C8E-FBE7-6B26-48A4758A0ABA}"/>
                  </a:ext>
                </a:extLst>
              </p:cNvPr>
              <p:cNvSpPr txBox="1"/>
              <p:nvPr/>
            </p:nvSpPr>
            <p:spPr>
              <a:xfrm>
                <a:off x="2031105" y="4643844"/>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≥0</m:t>
                      </m:r>
                    </m:oMath>
                  </m:oMathPara>
                </a14:m>
                <a:endParaRPr lang="tr-TR"/>
              </a:p>
            </p:txBody>
          </p:sp>
        </mc:Choice>
        <mc:Fallback xmlns="">
          <p:sp>
            <p:nvSpPr>
              <p:cNvPr id="9" name="Metin kutusu 8">
                <a:extLst>
                  <a:ext uri="{FF2B5EF4-FFF2-40B4-BE49-F238E27FC236}">
                    <a16:creationId xmlns:a16="http://schemas.microsoft.com/office/drawing/2014/main" id="{D16B2C1A-7C8E-FBE7-6B26-48A4758A0ABA}"/>
                  </a:ext>
                </a:extLst>
              </p:cNvPr>
              <p:cNvSpPr txBox="1">
                <a:spLocks noRot="1" noChangeAspect="1" noMove="1" noResize="1" noEditPoints="1" noAdjustHandles="1" noChangeArrowheads="1" noChangeShapeType="1" noTextEdit="1"/>
              </p:cNvSpPr>
              <p:nvPr/>
            </p:nvSpPr>
            <p:spPr>
              <a:xfrm>
                <a:off x="2031105" y="4643844"/>
                <a:ext cx="4572000" cy="3693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DFD417BE-A1E7-54D3-C532-382A738DD7E9}"/>
                  </a:ext>
                </a:extLst>
              </p:cNvPr>
              <p:cNvSpPr txBox="1"/>
              <p:nvPr/>
            </p:nvSpPr>
            <p:spPr>
              <a:xfrm>
                <a:off x="2051720" y="2348880"/>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0">
                          <a:latin typeface="Cambria Math" panose="02040503050406030204" pitchFamily="18" charset="0"/>
                        </a:rPr>
                        <m:t> =</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oMath>
                  </m:oMathPara>
                </a14:m>
                <a:endParaRPr lang="tr-TR"/>
              </a:p>
            </p:txBody>
          </p:sp>
        </mc:Choice>
        <mc:Fallback xmlns="">
          <p:sp>
            <p:nvSpPr>
              <p:cNvPr id="10" name="Metin kutusu 9">
                <a:extLst>
                  <a:ext uri="{FF2B5EF4-FFF2-40B4-BE49-F238E27FC236}">
                    <a16:creationId xmlns:a16="http://schemas.microsoft.com/office/drawing/2014/main" id="{DFD417BE-A1E7-54D3-C532-382A738DD7E9}"/>
                  </a:ext>
                </a:extLst>
              </p:cNvPr>
              <p:cNvSpPr txBox="1">
                <a:spLocks noRot="1" noChangeAspect="1" noMove="1" noResize="1" noEditPoints="1" noAdjustHandles="1" noChangeArrowheads="1" noChangeShapeType="1" noTextEdit="1"/>
              </p:cNvSpPr>
              <p:nvPr/>
            </p:nvSpPr>
            <p:spPr>
              <a:xfrm>
                <a:off x="2051720" y="2348880"/>
                <a:ext cx="4572000" cy="369332"/>
              </a:xfrm>
              <a:prstGeom prst="rect">
                <a:avLst/>
              </a:prstGeom>
              <a:blipFill>
                <a:blip r:embed="rId8"/>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170680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5655F35-DC76-D401-3A41-15E3CD325DFA}"/>
              </a:ext>
            </a:extLst>
          </p:cNvPr>
          <p:cNvSpPr>
            <a:spLocks noGrp="1"/>
          </p:cNvSpPr>
          <p:nvPr>
            <p:ph type="title"/>
          </p:nvPr>
        </p:nvSpPr>
        <p:spPr/>
        <p:txBody>
          <a:bodyPr/>
          <a:lstStyle/>
          <a:p>
            <a:r>
              <a:rPr lang="tr-TR"/>
              <a:t>Çözüm-2</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14B9D73C-F006-260C-5332-BDC0D0742F59}"/>
                  </a:ext>
                </a:extLst>
              </p:cNvPr>
              <p:cNvSpPr txBox="1"/>
              <p:nvPr/>
            </p:nvSpPr>
            <p:spPr>
              <a:xfrm>
                <a:off x="2384249" y="2746387"/>
                <a:ext cx="4572000"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0" smtClean="0">
                          <a:latin typeface="Cambria Math" panose="02040503050406030204" pitchFamily="18" charset="0"/>
                        </a:rPr>
                        <m:t>16</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≤0+</m:t>
                      </m:r>
                      <m:sSubSup>
                        <m:sSubSupPr>
                          <m:ctrlPr>
                            <a:rPr lang="tr-TR" b="0" i="1" smtClean="0">
                              <a:latin typeface="Cambria Math" panose="02040503050406030204" pitchFamily="18" charset="0"/>
                              <a:ea typeface="Cambria Math" panose="02040503050406030204" pitchFamily="18" charset="0"/>
                            </a:rPr>
                          </m:ctrlPr>
                        </m:sSubSup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𝑔</m:t>
                          </m:r>
                        </m:sub>
                        <m:sup>
                          <m:r>
                            <a:rPr lang="tr-TR" b="0" i="1" smtClean="0">
                              <a:latin typeface="Cambria Math" panose="02040503050406030204" pitchFamily="18" charset="0"/>
                              <a:ea typeface="Cambria Math" panose="02040503050406030204" pitchFamily="18" charset="0"/>
                            </a:rPr>
                            <m:t>+</m:t>
                          </m:r>
                        </m:sup>
                      </m:sSubSup>
                      <m:r>
                        <a:rPr lang="tr-TR" b="0" i="1" smtClean="0">
                          <a:latin typeface="Cambria Math" panose="02040503050406030204" pitchFamily="18" charset="0"/>
                          <a:ea typeface="Cambria Math" panose="02040503050406030204" pitchFamily="18" charset="0"/>
                        </a:rPr>
                        <m:t>−</m:t>
                      </m:r>
                      <m:sSubSup>
                        <m:sSubSupPr>
                          <m:ctrlPr>
                            <a:rPr lang="tr-TR" b="0" i="1" smtClean="0">
                              <a:latin typeface="Cambria Math" panose="02040503050406030204" pitchFamily="18" charset="0"/>
                              <a:ea typeface="Cambria Math" panose="02040503050406030204" pitchFamily="18" charset="0"/>
                            </a:rPr>
                          </m:ctrlPr>
                        </m:sSubSup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𝑔</m:t>
                          </m:r>
                        </m:sub>
                        <m:sup>
                          <m:r>
                            <a:rPr lang="tr-TR" b="0" i="1" smtClean="0">
                              <a:latin typeface="Cambria Math" panose="02040503050406030204" pitchFamily="18" charset="0"/>
                              <a:ea typeface="Cambria Math" panose="02040503050406030204" pitchFamily="18" charset="0"/>
                            </a:rPr>
                            <m:t>−</m:t>
                          </m:r>
                        </m:sup>
                      </m:sSubSup>
                    </m:oMath>
                  </m:oMathPara>
                </a14:m>
                <a:endParaRPr lang="tr-TR"/>
              </a:p>
            </p:txBody>
          </p:sp>
        </mc:Choice>
        <mc:Fallback xmlns="">
          <p:sp>
            <p:nvSpPr>
              <p:cNvPr id="4" name="Metin kutusu 3">
                <a:extLst>
                  <a:ext uri="{FF2B5EF4-FFF2-40B4-BE49-F238E27FC236}">
                    <a16:creationId xmlns:a16="http://schemas.microsoft.com/office/drawing/2014/main" id="{14B9D73C-F006-260C-5332-BDC0D0742F59}"/>
                  </a:ext>
                </a:extLst>
              </p:cNvPr>
              <p:cNvSpPr txBox="1">
                <a:spLocks noRot="1" noChangeAspect="1" noMove="1" noResize="1" noEditPoints="1" noAdjustHandles="1" noChangeArrowheads="1" noChangeShapeType="1" noTextEdit="1"/>
              </p:cNvSpPr>
              <p:nvPr/>
            </p:nvSpPr>
            <p:spPr>
              <a:xfrm>
                <a:off x="2384249" y="2746387"/>
                <a:ext cx="4572000" cy="391902"/>
              </a:xfrm>
              <a:prstGeom prst="rect">
                <a:avLst/>
              </a:prstGeom>
              <a:blipFill>
                <a:blip r:embed="rId2"/>
                <a:stretch>
                  <a:fillRect b="-625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7AD8483D-238A-B07A-3580-178C114E7BDA}"/>
                  </a:ext>
                </a:extLst>
              </p:cNvPr>
              <p:cNvSpPr txBox="1"/>
              <p:nvPr/>
            </p:nvSpPr>
            <p:spPr>
              <a:xfrm>
                <a:off x="2528265" y="3201793"/>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280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+270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+290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280</m:t>
                      </m:r>
                      <m:r>
                        <a:rPr lang="tr-TR" b="0" i="0"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oMath>
                  </m:oMathPara>
                </a14:m>
                <a:endParaRPr lang="tr-TR"/>
              </a:p>
            </p:txBody>
          </p:sp>
        </mc:Choice>
        <mc:Fallback xmlns="">
          <p:sp>
            <p:nvSpPr>
              <p:cNvPr id="5" name="Metin kutusu 4">
                <a:extLst>
                  <a:ext uri="{FF2B5EF4-FFF2-40B4-BE49-F238E27FC236}">
                    <a16:creationId xmlns:a16="http://schemas.microsoft.com/office/drawing/2014/main" id="{7AD8483D-238A-B07A-3580-178C114E7BDA}"/>
                  </a:ext>
                </a:extLst>
              </p:cNvPr>
              <p:cNvSpPr txBox="1">
                <a:spLocks noRot="1" noChangeAspect="1" noMove="1" noResize="1" noEditPoints="1" noAdjustHandles="1" noChangeArrowheads="1" noChangeShapeType="1" noTextEdit="1"/>
              </p:cNvSpPr>
              <p:nvPr/>
            </p:nvSpPr>
            <p:spPr>
              <a:xfrm>
                <a:off x="2528265" y="3201793"/>
                <a:ext cx="4572000" cy="36933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91069440-4D3C-855F-5305-E3462325F281}"/>
                  </a:ext>
                </a:extLst>
              </p:cNvPr>
              <p:cNvSpPr txBox="1"/>
              <p:nvPr/>
            </p:nvSpPr>
            <p:spPr>
              <a:xfrm>
                <a:off x="2240233" y="3538676"/>
                <a:ext cx="4572000" cy="3771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0.95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+1.2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1</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2</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2</m:t>
                          </m:r>
                        </m:sub>
                        <m:sup>
                          <m:r>
                            <a:rPr lang="tr-TR" i="1">
                              <a:latin typeface="Cambria Math" panose="02040503050406030204" pitchFamily="18" charset="0"/>
                            </a:rPr>
                            <m:t>−</m:t>
                          </m:r>
                        </m:sup>
                      </m:sSubSup>
                    </m:oMath>
                  </m:oMathPara>
                </a14:m>
                <a:endParaRPr lang="tr-TR"/>
              </a:p>
            </p:txBody>
          </p:sp>
        </mc:Choice>
        <mc:Fallback xmlns="">
          <p:sp>
            <p:nvSpPr>
              <p:cNvPr id="6" name="Metin kutusu 5">
                <a:extLst>
                  <a:ext uri="{FF2B5EF4-FFF2-40B4-BE49-F238E27FC236}">
                    <a16:creationId xmlns:a16="http://schemas.microsoft.com/office/drawing/2014/main" id="{91069440-4D3C-855F-5305-E3462325F281}"/>
                  </a:ext>
                </a:extLst>
              </p:cNvPr>
              <p:cNvSpPr txBox="1">
                <a:spLocks noRot="1" noChangeAspect="1" noMove="1" noResize="1" noEditPoints="1" noAdjustHandles="1" noChangeArrowheads="1" noChangeShapeType="1" noTextEdit="1"/>
              </p:cNvSpPr>
              <p:nvPr/>
            </p:nvSpPr>
            <p:spPr>
              <a:xfrm>
                <a:off x="2240233" y="3538676"/>
                <a:ext cx="4572000" cy="377155"/>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4D092F2E-40FA-EC6F-EF57-20E54E478628}"/>
                  </a:ext>
                </a:extLst>
              </p:cNvPr>
              <p:cNvSpPr txBox="1"/>
              <p:nvPr/>
            </p:nvSpPr>
            <p:spPr>
              <a:xfrm>
                <a:off x="2209180" y="391680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7</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8</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3</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3</m:t>
                          </m:r>
                        </m:sub>
                        <m:sup>
                          <m:r>
                            <a:rPr lang="tr-TR" i="1">
                              <a:latin typeface="Cambria Math" panose="02040503050406030204" pitchFamily="18" charset="0"/>
                            </a:rPr>
                            <m:t>−</m:t>
                          </m:r>
                        </m:sup>
                      </m:sSubSup>
                    </m:oMath>
                  </m:oMathPara>
                </a14:m>
                <a:endParaRPr lang="tr-TR"/>
              </a:p>
            </p:txBody>
          </p:sp>
        </mc:Choice>
        <mc:Fallback xmlns="">
          <p:sp>
            <p:nvSpPr>
              <p:cNvPr id="7" name="Metin kutusu 6">
                <a:extLst>
                  <a:ext uri="{FF2B5EF4-FFF2-40B4-BE49-F238E27FC236}">
                    <a16:creationId xmlns:a16="http://schemas.microsoft.com/office/drawing/2014/main" id="{4D092F2E-40FA-EC6F-EF57-20E54E478628}"/>
                  </a:ext>
                </a:extLst>
              </p:cNvPr>
              <p:cNvSpPr txBox="1">
                <a:spLocks noRot="1" noChangeAspect="1" noMove="1" noResize="1" noEditPoints="1" noAdjustHandles="1" noChangeArrowheads="1" noChangeShapeType="1" noTextEdit="1"/>
              </p:cNvSpPr>
              <p:nvPr/>
            </p:nvSpPr>
            <p:spPr>
              <a:xfrm>
                <a:off x="2209180" y="3916809"/>
                <a:ext cx="4572000" cy="369332"/>
              </a:xfrm>
              <a:prstGeom prst="rect">
                <a:avLst/>
              </a:prstGeom>
              <a:blipFill>
                <a:blip r:embed="rId5"/>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400F8C6C-F45A-8D62-774E-FD19E60090D9}"/>
                  </a:ext>
                </a:extLst>
              </p:cNvPr>
              <p:cNvSpPr txBox="1"/>
              <p:nvPr/>
            </p:nvSpPr>
            <p:spPr>
              <a:xfrm>
                <a:off x="2240233" y="4348760"/>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3</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4</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4</m:t>
                          </m:r>
                        </m:sub>
                        <m:sup>
                          <m:r>
                            <a:rPr lang="tr-TR" i="1">
                              <a:latin typeface="Cambria Math" panose="02040503050406030204" pitchFamily="18" charset="0"/>
                            </a:rPr>
                            <m:t>−</m:t>
                          </m:r>
                        </m:sup>
                      </m:sSubSup>
                    </m:oMath>
                  </m:oMathPara>
                </a14:m>
                <a:endParaRPr lang="tr-TR"/>
              </a:p>
            </p:txBody>
          </p:sp>
        </mc:Choice>
        <mc:Fallback xmlns="">
          <p:sp>
            <p:nvSpPr>
              <p:cNvPr id="8" name="Metin kutusu 7">
                <a:extLst>
                  <a:ext uri="{FF2B5EF4-FFF2-40B4-BE49-F238E27FC236}">
                    <a16:creationId xmlns:a16="http://schemas.microsoft.com/office/drawing/2014/main" id="{400F8C6C-F45A-8D62-774E-FD19E60090D9}"/>
                  </a:ext>
                </a:extLst>
              </p:cNvPr>
              <p:cNvSpPr txBox="1">
                <a:spLocks noRot="1" noChangeAspect="1" noMove="1" noResize="1" noEditPoints="1" noAdjustHandles="1" noChangeArrowheads="1" noChangeShapeType="1" noTextEdit="1"/>
              </p:cNvSpPr>
              <p:nvPr/>
            </p:nvSpPr>
            <p:spPr>
              <a:xfrm>
                <a:off x="2240233" y="4348760"/>
                <a:ext cx="4572000"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FA792D02-922F-01E6-3707-BA88E56A920E}"/>
                  </a:ext>
                </a:extLst>
              </p:cNvPr>
              <p:cNvSpPr txBox="1"/>
              <p:nvPr/>
            </p:nvSpPr>
            <p:spPr>
              <a:xfrm>
                <a:off x="2197014" y="4687727"/>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m:t>
                      </m:r>
                    </m:oMath>
                  </m:oMathPara>
                </a14:m>
                <a:endParaRPr lang="tr-TR"/>
              </a:p>
            </p:txBody>
          </p:sp>
        </mc:Choice>
        <mc:Fallback xmlns="">
          <p:sp>
            <p:nvSpPr>
              <p:cNvPr id="9" name="Metin kutusu 8">
                <a:extLst>
                  <a:ext uri="{FF2B5EF4-FFF2-40B4-BE49-F238E27FC236}">
                    <a16:creationId xmlns:a16="http://schemas.microsoft.com/office/drawing/2014/main" id="{FA792D02-922F-01E6-3707-BA88E56A920E}"/>
                  </a:ext>
                </a:extLst>
              </p:cNvPr>
              <p:cNvSpPr txBox="1">
                <a:spLocks noRot="1" noChangeAspect="1" noMove="1" noResize="1" noEditPoints="1" noAdjustHandles="1" noChangeArrowheads="1" noChangeShapeType="1" noTextEdit="1"/>
              </p:cNvSpPr>
              <p:nvPr/>
            </p:nvSpPr>
            <p:spPr>
              <a:xfrm>
                <a:off x="2197014" y="4687727"/>
                <a:ext cx="4572000" cy="3693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9D669520-1B70-5CD7-C406-8A18A11D0AF8}"/>
                  </a:ext>
                </a:extLst>
              </p:cNvPr>
              <p:cNvSpPr txBox="1"/>
              <p:nvPr/>
            </p:nvSpPr>
            <p:spPr>
              <a:xfrm>
                <a:off x="2240233" y="5090056"/>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≥0</m:t>
                      </m:r>
                    </m:oMath>
                  </m:oMathPara>
                </a14:m>
                <a:endParaRPr lang="tr-TR"/>
              </a:p>
            </p:txBody>
          </p:sp>
        </mc:Choice>
        <mc:Fallback xmlns="">
          <p:sp>
            <p:nvSpPr>
              <p:cNvPr id="10" name="Metin kutusu 9">
                <a:extLst>
                  <a:ext uri="{FF2B5EF4-FFF2-40B4-BE49-F238E27FC236}">
                    <a16:creationId xmlns:a16="http://schemas.microsoft.com/office/drawing/2014/main" id="{9D669520-1B70-5CD7-C406-8A18A11D0AF8}"/>
                  </a:ext>
                </a:extLst>
              </p:cNvPr>
              <p:cNvSpPr txBox="1">
                <a:spLocks noRot="1" noChangeAspect="1" noMove="1" noResize="1" noEditPoints="1" noAdjustHandles="1" noChangeArrowheads="1" noChangeShapeType="1" noTextEdit="1"/>
              </p:cNvSpPr>
              <p:nvPr/>
            </p:nvSpPr>
            <p:spPr>
              <a:xfrm>
                <a:off x="2240233" y="5090056"/>
                <a:ext cx="4572000" cy="369332"/>
              </a:xfrm>
              <a:prstGeom prst="rect">
                <a:avLst/>
              </a:prstGeom>
              <a:blipFill>
                <a:blip r:embed="rId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558C9E47-64E5-909D-676F-1AD5CF2859BA}"/>
                  </a:ext>
                </a:extLst>
              </p:cNvPr>
              <p:cNvSpPr txBox="1"/>
              <p:nvPr/>
            </p:nvSpPr>
            <p:spPr>
              <a:xfrm>
                <a:off x="2411760" y="2204864"/>
                <a:ext cx="4572000" cy="3936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0">
                          <a:latin typeface="Cambria Math" panose="02040503050406030204" pitchFamily="18" charset="0"/>
                        </a:rPr>
                        <m:t> =</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1">
                              <a:latin typeface="Cambria Math" panose="02040503050406030204" pitchFamily="18" charset="0"/>
                            </a:rPr>
                            <m:t>𝑔</m:t>
                          </m:r>
                        </m:sub>
                        <m:sup>
                          <m:r>
                            <a:rPr lang="tr-TR" i="0">
                              <a:latin typeface="Cambria Math" panose="02040503050406030204" pitchFamily="18" charset="0"/>
                            </a:rPr>
                            <m:t>+</m:t>
                          </m:r>
                        </m:sup>
                      </m:sSubSup>
                    </m:oMath>
                  </m:oMathPara>
                </a14:m>
                <a:endParaRPr lang="tr-TR"/>
              </a:p>
            </p:txBody>
          </p:sp>
        </mc:Choice>
        <mc:Fallback xmlns="">
          <p:sp>
            <p:nvSpPr>
              <p:cNvPr id="12" name="Metin kutusu 11">
                <a:extLst>
                  <a:ext uri="{FF2B5EF4-FFF2-40B4-BE49-F238E27FC236}">
                    <a16:creationId xmlns:a16="http://schemas.microsoft.com/office/drawing/2014/main" id="{558C9E47-64E5-909D-676F-1AD5CF2859BA}"/>
                  </a:ext>
                </a:extLst>
              </p:cNvPr>
              <p:cNvSpPr txBox="1">
                <a:spLocks noRot="1" noChangeAspect="1" noMove="1" noResize="1" noEditPoints="1" noAdjustHandles="1" noChangeArrowheads="1" noChangeShapeType="1" noTextEdit="1"/>
              </p:cNvSpPr>
              <p:nvPr/>
            </p:nvSpPr>
            <p:spPr>
              <a:xfrm>
                <a:off x="2411760" y="2204864"/>
                <a:ext cx="4572000" cy="393634"/>
              </a:xfrm>
              <a:prstGeom prst="rect">
                <a:avLst/>
              </a:prstGeom>
              <a:blipFill>
                <a:blip r:embed="rId9"/>
                <a:stretch>
                  <a:fillRect b="-6250"/>
                </a:stretch>
              </a:blipFill>
            </p:spPr>
            <p:txBody>
              <a:bodyPr/>
              <a:lstStyle/>
              <a:p>
                <a:r>
                  <a:rPr lang="tr-TR">
                    <a:noFill/>
                  </a:rPr>
                  <a:t> </a:t>
                </a:r>
              </a:p>
            </p:txBody>
          </p:sp>
        </mc:Fallback>
      </mc:AlternateContent>
      <p:sp>
        <p:nvSpPr>
          <p:cNvPr id="13" name="Metin kutusu 12">
            <a:extLst>
              <a:ext uri="{FF2B5EF4-FFF2-40B4-BE49-F238E27FC236}">
                <a16:creationId xmlns:a16="http://schemas.microsoft.com/office/drawing/2014/main" id="{81A8D292-A266-B577-BEA7-DA4B01E665AE}"/>
              </a:ext>
            </a:extLst>
          </p:cNvPr>
          <p:cNvSpPr txBox="1"/>
          <p:nvPr/>
        </p:nvSpPr>
        <p:spPr>
          <a:xfrm>
            <a:off x="323528" y="1278403"/>
            <a:ext cx="8064896" cy="584775"/>
          </a:xfrm>
          <a:prstGeom prst="rect">
            <a:avLst/>
          </a:prstGeom>
          <a:noFill/>
        </p:spPr>
        <p:txBody>
          <a:bodyPr wrap="square" rtlCol="0">
            <a:spAutoFit/>
          </a:bodyPr>
          <a:lstStyle/>
          <a:p>
            <a:r>
              <a:rPr lang="tr-TR" altLang="en-US" sz="1600" i="1">
                <a:solidFill>
                  <a:schemeClr val="tx1">
                    <a:lumMod val="65000"/>
                    <a:lumOff val="35000"/>
                  </a:schemeClr>
                </a:solidFill>
                <a:latin typeface="+mj-lt"/>
                <a:ea typeface="맑은 고딕" pitchFamily="50" charset="-127"/>
              </a:rPr>
              <a:t>Maliyetinde en azlandığı ve teknik spesifikasyonlardan bir miktar ödün verildiği model aşağıdaki gibidir. </a:t>
            </a:r>
          </a:p>
        </p:txBody>
      </p:sp>
    </p:spTree>
    <p:extLst>
      <p:ext uri="{BB962C8B-B14F-4D97-AF65-F5344CB8AC3E}">
        <p14:creationId xmlns:p14="http://schemas.microsoft.com/office/powerpoint/2010/main" val="1686779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C9254CF-16A6-427F-FACA-EFDC7E560C18}"/>
                  </a:ext>
                </a:extLst>
              </p:cNvPr>
              <p:cNvSpPr>
                <a:spLocks noGrp="1"/>
              </p:cNvSpPr>
              <p:nvPr>
                <p:ph idx="1"/>
              </p:nvPr>
            </p:nvSpPr>
            <p:spPr/>
            <p:txBody>
              <a:bodyPr/>
              <a:lstStyle/>
              <a:p>
                <a:pPr>
                  <a:buFont typeface="Arial" panose="020B0604020202020204" pitchFamily="34" charset="0"/>
                  <a:buChar char="•"/>
                </a:pPr>
                <a:r>
                  <a:rPr lang="tr-TR">
                    <a:effectLst/>
                  </a:rPr>
                  <a:t>Çözümden; </a:t>
                </a: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=1, </m:t>
                    </m:r>
                    <m:sSubSup>
                      <m:sSubSupPr>
                        <m:ctrlPr>
                          <a:rPr lang="tr-TR" b="0" i="1" smtClean="0">
                            <a:effectLst/>
                            <a:latin typeface="Cambria Math" panose="02040503050406030204" pitchFamily="18" charset="0"/>
                          </a:rPr>
                        </m:ctrlPr>
                      </m:sSubSupPr>
                      <m:e>
                        <m:r>
                          <a:rPr lang="tr-TR" b="0" i="1" smtClean="0">
                            <a:effectLst/>
                            <a:latin typeface="Cambria Math" panose="02040503050406030204" pitchFamily="18" charset="0"/>
                          </a:rPr>
                          <m:t>𝑑</m:t>
                        </m:r>
                      </m:e>
                      <m:sub>
                        <m:r>
                          <a:rPr lang="tr-TR" b="0" i="1" smtClean="0">
                            <a:effectLst/>
                            <a:latin typeface="Cambria Math" panose="02040503050406030204" pitchFamily="18" charset="0"/>
                          </a:rPr>
                          <m:t>2</m:t>
                        </m:r>
                      </m:sub>
                      <m:sup>
                        <m:r>
                          <a:rPr lang="tr-TR" b="0" i="1" smtClean="0">
                            <a:effectLst/>
                            <a:latin typeface="Cambria Math" panose="02040503050406030204" pitchFamily="18" charset="0"/>
                          </a:rPr>
                          <m:t>−</m:t>
                        </m:r>
                      </m:sup>
                    </m:sSubSup>
                    <m:r>
                      <a:rPr lang="tr-TR" b="0" i="1" smtClean="0">
                        <a:effectLst/>
                        <a:latin typeface="Cambria Math" panose="02040503050406030204" pitchFamily="18" charset="0"/>
                      </a:rPr>
                      <m:t>=0.5, </m:t>
                    </m:r>
                    <m:sSubSup>
                      <m:sSubSupPr>
                        <m:ctrlPr>
                          <a:rPr lang="tr-TR" b="0" i="1" smtClean="0">
                            <a:effectLst/>
                            <a:latin typeface="Cambria Math" panose="02040503050406030204" pitchFamily="18" charset="0"/>
                          </a:rPr>
                        </m:ctrlPr>
                      </m:sSubSupPr>
                      <m:e>
                        <m:r>
                          <a:rPr lang="tr-TR" b="0" i="1" smtClean="0">
                            <a:effectLst/>
                            <a:latin typeface="Cambria Math" panose="02040503050406030204" pitchFamily="18" charset="0"/>
                          </a:rPr>
                          <m:t>𝑑</m:t>
                        </m:r>
                      </m:e>
                      <m:sub>
                        <m:r>
                          <a:rPr lang="tr-TR" b="0" i="1" smtClean="0">
                            <a:effectLst/>
                            <a:latin typeface="Cambria Math" panose="02040503050406030204" pitchFamily="18" charset="0"/>
                          </a:rPr>
                          <m:t>3</m:t>
                        </m:r>
                      </m:sub>
                      <m:sup>
                        <m:r>
                          <a:rPr lang="tr-TR" b="0" i="1" smtClean="0">
                            <a:effectLst/>
                            <a:latin typeface="Cambria Math" panose="02040503050406030204" pitchFamily="18" charset="0"/>
                          </a:rPr>
                          <m:t>−</m:t>
                        </m:r>
                      </m:sup>
                    </m:sSubSup>
                    <m:r>
                      <a:rPr lang="tr-TR" b="0" i="1" smtClean="0">
                        <a:effectLst/>
                        <a:latin typeface="Cambria Math" panose="02040503050406030204" pitchFamily="18" charset="0"/>
                      </a:rPr>
                      <m:t>=</m:t>
                    </m:r>
                    <m:sSubSup>
                      <m:sSubSupPr>
                        <m:ctrlPr>
                          <a:rPr lang="tr-TR" b="0" i="1" smtClean="0">
                            <a:effectLst/>
                            <a:latin typeface="Cambria Math" panose="02040503050406030204" pitchFamily="18" charset="0"/>
                          </a:rPr>
                        </m:ctrlPr>
                      </m:sSubSupPr>
                      <m:e>
                        <m:r>
                          <a:rPr lang="tr-TR" b="0" i="1" smtClean="0">
                            <a:effectLst/>
                            <a:latin typeface="Cambria Math" panose="02040503050406030204" pitchFamily="18" charset="0"/>
                          </a:rPr>
                          <m:t>𝑑</m:t>
                        </m:r>
                      </m:e>
                      <m:sub>
                        <m:r>
                          <a:rPr lang="tr-TR" b="0" i="1" smtClean="0">
                            <a:effectLst/>
                            <a:latin typeface="Cambria Math" panose="02040503050406030204" pitchFamily="18" charset="0"/>
                          </a:rPr>
                          <m:t>4</m:t>
                        </m:r>
                      </m:sub>
                      <m:sup>
                        <m:r>
                          <a:rPr lang="tr-TR" b="0" i="1" smtClean="0">
                            <a:effectLst/>
                            <a:latin typeface="Cambria Math" panose="02040503050406030204" pitchFamily="18" charset="0"/>
                          </a:rPr>
                          <m:t>+</m:t>
                        </m:r>
                      </m:sup>
                    </m:sSubSup>
                    <m:r>
                      <a:rPr lang="tr-TR" b="0" i="1" smtClean="0">
                        <a:effectLst/>
                        <a:latin typeface="Cambria Math" panose="02040503050406030204" pitchFamily="18" charset="0"/>
                      </a:rPr>
                      <m:t>=1</m:t>
                    </m:r>
                  </m:oMath>
                </a14:m>
                <a:r>
                  <a:rPr lang="tr-TR">
                    <a:effectLst/>
                  </a:rPr>
                  <a:t> sonucu elde edilir. Bir önceki çözümde toplam maliyet 18.25 ₺ olurken maliyetin de minimize edildiği durumda 16 $ olmuştur. </a:t>
                </a:r>
                <a14:m>
                  <m:oMath xmlns:m="http://schemas.openxmlformats.org/officeDocument/2006/math">
                    <m:sSubSup>
                      <m:sSubSupPr>
                        <m:ctrlPr>
                          <a:rPr lang="tr-TR" i="1" smtClean="0">
                            <a:effectLst/>
                            <a:latin typeface="Cambria Math" panose="02040503050406030204" pitchFamily="18" charset="0"/>
                          </a:rPr>
                        </m:ctrlPr>
                      </m:sSubSupPr>
                      <m:e>
                        <m:r>
                          <a:rPr lang="tr-TR" b="0" i="1" smtClean="0">
                            <a:effectLst/>
                            <a:latin typeface="Cambria Math" panose="02040503050406030204" pitchFamily="18" charset="0"/>
                          </a:rPr>
                          <m:t>𝑑</m:t>
                        </m:r>
                      </m:e>
                      <m:sub>
                        <m:r>
                          <a:rPr lang="tr-TR" b="0" i="1" smtClean="0">
                            <a:effectLst/>
                            <a:latin typeface="Cambria Math" panose="02040503050406030204" pitchFamily="18" charset="0"/>
                          </a:rPr>
                          <m:t>4</m:t>
                        </m:r>
                      </m:sub>
                      <m:sup>
                        <m:r>
                          <a:rPr lang="tr-TR" b="0" i="1" smtClean="0">
                            <a:effectLst/>
                            <a:latin typeface="Cambria Math" panose="02040503050406030204" pitchFamily="18" charset="0"/>
                          </a:rPr>
                          <m:t>+</m:t>
                        </m:r>
                      </m:sup>
                    </m:sSubSup>
                    <m:r>
                      <a:rPr lang="tr-TR" b="0" i="1" smtClean="0">
                        <a:effectLst/>
                        <a:latin typeface="Cambria Math" panose="02040503050406030204" pitchFamily="18" charset="0"/>
                      </a:rPr>
                      <m:t>=1 </m:t>
                    </m:r>
                  </m:oMath>
                </a14:m>
                <a:r>
                  <a:rPr lang="tr-TR">
                    <a:effectLst/>
                  </a:rPr>
                  <a:t>toplam sapma değeridir. Önceki durumda bu değer 0.75 olarak hesaplanmıştır (</a:t>
                </a:r>
                <a14:m>
                  <m:oMath xmlns:m="http://schemas.openxmlformats.org/officeDocument/2006/math">
                    <m:sSubSup>
                      <m:sSubSupPr>
                        <m:ctrlPr>
                          <a:rPr lang="tr-TR" i="1">
                            <a:latin typeface="Cambria Math" panose="02040503050406030204" pitchFamily="18" charset="0"/>
                          </a:rPr>
                        </m:ctrlPr>
                      </m:sSubSupPr>
                      <m:e>
                        <m:r>
                          <a:rPr lang="tr-TR">
                            <a:latin typeface="Cambria Math" panose="02040503050406030204" pitchFamily="18" charset="0"/>
                          </a:rPr>
                          <m:t>𝑑</m:t>
                        </m:r>
                      </m:e>
                      <m:sub>
                        <m:r>
                          <a:rPr lang="tr-TR">
                            <a:latin typeface="Cambria Math" panose="02040503050406030204" pitchFamily="18" charset="0"/>
                          </a:rPr>
                          <m:t>4</m:t>
                        </m:r>
                      </m:sub>
                      <m:sup>
                        <m:r>
                          <a:rPr lang="tr-TR">
                            <a:latin typeface="Cambria Math" panose="02040503050406030204" pitchFamily="18" charset="0"/>
                          </a:rPr>
                          <m:t>+</m:t>
                        </m:r>
                      </m:sup>
                    </m:sSubSup>
                    <m:r>
                      <a:rPr lang="tr-TR">
                        <a:latin typeface="Cambria Math" panose="02040503050406030204" pitchFamily="18" charset="0"/>
                      </a:rPr>
                      <m:t>=</m:t>
                    </m:r>
                    <m:r>
                      <a:rPr lang="tr-TR" b="0" i="1" smtClean="0">
                        <a:latin typeface="Cambria Math" panose="02040503050406030204" pitchFamily="18" charset="0"/>
                      </a:rPr>
                      <m:t>.75</m:t>
                    </m:r>
                    <m:r>
                      <a:rPr lang="tr-TR">
                        <a:latin typeface="Cambria Math" panose="02040503050406030204" pitchFamily="18" charset="0"/>
                      </a:rPr>
                      <m:t> </m:t>
                    </m:r>
                  </m:oMath>
                </a14:m>
                <a:r>
                  <a:rPr lang="tr-TR">
                    <a:effectLst/>
                  </a:rPr>
                  <a:t>).</a:t>
                </a:r>
              </a:p>
              <a:p>
                <a:pPr>
                  <a:lnSpc>
                    <a:spcPct val="100000"/>
                  </a:lnSpc>
                </a:pPr>
                <a:endParaRPr lang="tr-TR">
                  <a:effectLst/>
                </a:endParaRPr>
              </a:p>
              <a:p>
                <a:pPr>
                  <a:buFont typeface="Arial" panose="020B0604020202020204" pitchFamily="34" charset="0"/>
                  <a:buChar char="•"/>
                </a:pPr>
                <a:r>
                  <a:rPr lang="tr-TR">
                    <a:effectLst/>
                  </a:rPr>
                  <a:t>Her iki durumda da esneklik yapılarak aşılan kısın </a:t>
                </a:r>
                <a:r>
                  <a:rPr lang="el-GR">
                    <a:effectLst/>
                    <a:latin typeface="Times New Roman" panose="02020603050405020304" pitchFamily="18" charset="0"/>
                    <a:cs typeface="Times New Roman" panose="02020603050405020304" pitchFamily="18" charset="0"/>
                  </a:rPr>
                  <a:t>β</a:t>
                </a:r>
                <a:r>
                  <a:rPr lang="tr-TR">
                    <a:effectLst/>
                    <a:latin typeface="Times New Roman" panose="02020603050405020304" pitchFamily="18" charset="0"/>
                    <a:cs typeface="Times New Roman" panose="02020603050405020304" pitchFamily="18" charset="0"/>
                  </a:rPr>
                  <a:t> </a:t>
                </a:r>
                <a:r>
                  <a:rPr lang="tr-TR">
                    <a:effectLst/>
                  </a:rPr>
                  <a:t>muhtevasındadır. Bu noktada karar .25'lik ek sapma halen teknik isterleri sağlıyorsa maliyetin de en azlandığı çözüm tercih edilebilir. Aksi durumda biraz daha fazla maliyete katlanılarak teknik spesifikasyonlardaki sapma en azlanır.</a:t>
                </a:r>
                <a:endParaRPr lang="tr-TR"/>
              </a:p>
            </p:txBody>
          </p:sp>
        </mc:Choice>
        <mc:Fallback xmlns="">
          <p:sp>
            <p:nvSpPr>
              <p:cNvPr id="2" name="İçerik Yer Tutucusu 1">
                <a:extLst>
                  <a:ext uri="{FF2B5EF4-FFF2-40B4-BE49-F238E27FC236}">
                    <a16:creationId xmlns:a16="http://schemas.microsoft.com/office/drawing/2014/main" id="{CC9254CF-16A6-427F-FACA-EFDC7E560C18}"/>
                  </a:ext>
                </a:extLst>
              </p:cNvPr>
              <p:cNvSpPr>
                <a:spLocks noGrp="1" noRot="1" noChangeAspect="1" noMove="1" noResize="1" noEditPoints="1" noAdjustHandles="1" noChangeArrowheads="1" noChangeShapeType="1" noTextEdit="1"/>
              </p:cNvSpPr>
              <p:nvPr>
                <p:ph idx="1"/>
              </p:nvPr>
            </p:nvSpPr>
            <p:spPr>
              <a:blipFill>
                <a:blip r:embed="rId2"/>
                <a:stretch>
                  <a:fillRect l="-290"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85F39396-6F74-CB9F-5A12-C02C77858B10}"/>
              </a:ext>
            </a:extLst>
          </p:cNvPr>
          <p:cNvSpPr>
            <a:spLocks noGrp="1"/>
          </p:cNvSpPr>
          <p:nvPr>
            <p:ph type="title"/>
          </p:nvPr>
        </p:nvSpPr>
        <p:spPr/>
        <p:txBody>
          <a:bodyPr/>
          <a:lstStyle/>
          <a:p>
            <a:r>
              <a:rPr lang="tr-TR"/>
              <a:t>Çözümlere ilişkin Yorum</a:t>
            </a:r>
          </a:p>
        </p:txBody>
      </p:sp>
    </p:spTree>
    <p:extLst>
      <p:ext uri="{BB962C8B-B14F-4D97-AF65-F5344CB8AC3E}">
        <p14:creationId xmlns:p14="http://schemas.microsoft.com/office/powerpoint/2010/main" val="17183700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E5CA9131-F6B6-585D-AA38-AFFDD2438EAC}"/>
              </a:ext>
            </a:extLst>
          </p:cNvPr>
          <p:cNvSpPr>
            <a:spLocks noGrp="1"/>
          </p:cNvSpPr>
          <p:nvPr>
            <p:ph idx="1"/>
          </p:nvPr>
        </p:nvSpPr>
        <p:spPr/>
        <p:txBody>
          <a:bodyPr/>
          <a:lstStyle/>
          <a:p>
            <a:r>
              <a:rPr lang="tr-TR">
                <a:effectLst/>
              </a:rPr>
              <a:t>ACME firması A ve B isimli iki ürün üretmektedir. Ürünlerin gerektirdiği işçilik, malzeme miktarları ve bunlara ilişkin sınırlarla satışlarından elde edilen kar miktarları Tabloda görülmektedir. ACME yönetimi aşağıdaki hedefleri belirlemiştir ve hedefler arasındaki önem tartıları tablo halinde verilmiştir.</a:t>
            </a:r>
            <a:endParaRPr lang="tr-TR"/>
          </a:p>
          <a:p>
            <a:pPr>
              <a:buFont typeface="Arial" panose="020B0604020202020204" pitchFamily="34" charset="0"/>
              <a:buChar char="•"/>
            </a:pPr>
            <a:r>
              <a:rPr lang="tr-TR">
                <a:effectLst/>
              </a:rPr>
              <a:t>A ürününden 50 birim civarında bir üretim istenmektedir (H1),</a:t>
            </a:r>
          </a:p>
          <a:p>
            <a:pPr>
              <a:lnSpc>
                <a:spcPct val="100000"/>
              </a:lnSpc>
              <a:buFont typeface="Arial" panose="020B0604020202020204" pitchFamily="34" charset="0"/>
              <a:buChar char="•"/>
            </a:pPr>
            <a:r>
              <a:rPr lang="tr-TR">
                <a:effectLst/>
              </a:rPr>
              <a:t>B ürününden 70 birim civarında bir üretim istenmektedir (H2),</a:t>
            </a:r>
          </a:p>
          <a:p>
            <a:pPr>
              <a:lnSpc>
                <a:spcPct val="100000"/>
              </a:lnSpc>
              <a:buFont typeface="Arial" panose="020B0604020202020204" pitchFamily="34" charset="0"/>
              <a:buChar char="•"/>
            </a:pPr>
            <a:r>
              <a:rPr lang="tr-TR">
                <a:effectLst/>
              </a:rPr>
              <a:t>Karın 400 pb üzerinde olması istenmektedir (H3),</a:t>
            </a:r>
          </a:p>
          <a:p>
            <a:pPr>
              <a:lnSpc>
                <a:spcPct val="100000"/>
              </a:lnSpc>
              <a:buFont typeface="Arial" panose="020B0604020202020204" pitchFamily="34" charset="0"/>
              <a:buChar char="•"/>
            </a:pPr>
            <a:r>
              <a:rPr lang="tr-TR">
                <a:effectLst/>
              </a:rPr>
              <a:t>İşçilik kullanımının 150 birimin altında olması istenmektedir (H4),</a:t>
            </a:r>
          </a:p>
          <a:p>
            <a:pPr>
              <a:buFont typeface="Arial" panose="020B0604020202020204" pitchFamily="34" charset="0"/>
              <a:buChar char="•"/>
            </a:pPr>
            <a:r>
              <a:rPr lang="tr-TR">
                <a:effectLst/>
              </a:rPr>
              <a:t>Kaynak kullanımının 200 birimin altında olması istenmektedir (H5),</a:t>
            </a:r>
          </a:p>
          <a:p>
            <a:pPr>
              <a:buFont typeface="Arial" panose="020B0604020202020204" pitchFamily="34" charset="0"/>
              <a:buChar char="•"/>
            </a:pPr>
            <a:endParaRPr lang="tr-TR"/>
          </a:p>
          <a:p>
            <a:pPr>
              <a:buFont typeface="Arial" panose="020B0604020202020204" pitchFamily="34" charset="0"/>
              <a:buChar char="•"/>
            </a:pPr>
            <a:endParaRPr lang="tr-TR"/>
          </a:p>
        </p:txBody>
      </p:sp>
      <p:sp>
        <p:nvSpPr>
          <p:cNvPr id="3" name="Başlık 2">
            <a:extLst>
              <a:ext uri="{FF2B5EF4-FFF2-40B4-BE49-F238E27FC236}">
                <a16:creationId xmlns:a16="http://schemas.microsoft.com/office/drawing/2014/main" id="{9BB978FD-3A82-D2C4-D4CF-8E3947AB4215}"/>
              </a:ext>
            </a:extLst>
          </p:cNvPr>
          <p:cNvSpPr>
            <a:spLocks noGrp="1"/>
          </p:cNvSpPr>
          <p:nvPr>
            <p:ph type="title"/>
          </p:nvPr>
        </p:nvSpPr>
        <p:spPr/>
        <p:txBody>
          <a:bodyPr/>
          <a:lstStyle/>
          <a:p>
            <a:r>
              <a:rPr lang="tr-TR"/>
              <a:t>ACME Firması</a:t>
            </a:r>
          </a:p>
        </p:txBody>
      </p:sp>
      <p:pic>
        <p:nvPicPr>
          <p:cNvPr id="5" name="Resim 4">
            <a:extLst>
              <a:ext uri="{FF2B5EF4-FFF2-40B4-BE49-F238E27FC236}">
                <a16:creationId xmlns:a16="http://schemas.microsoft.com/office/drawing/2014/main" id="{39C51857-E62A-0E0B-357A-6FC4FD546EA8}"/>
              </a:ext>
            </a:extLst>
          </p:cNvPr>
          <p:cNvPicPr>
            <a:picLocks noChangeAspect="1"/>
          </p:cNvPicPr>
          <p:nvPr/>
        </p:nvPicPr>
        <p:blipFill>
          <a:blip r:embed="rId2"/>
          <a:stretch>
            <a:fillRect/>
          </a:stretch>
        </p:blipFill>
        <p:spPr>
          <a:xfrm>
            <a:off x="6286443" y="5039252"/>
            <a:ext cx="2540131" cy="1327218"/>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4E5FAC95-BD42-DA80-47CD-120528C3E242}"/>
              </a:ext>
            </a:extLst>
          </p:cNvPr>
          <p:cNvPicPr>
            <a:picLocks noChangeAspect="1"/>
          </p:cNvPicPr>
          <p:nvPr/>
        </p:nvPicPr>
        <p:blipFill>
          <a:blip r:embed="rId3"/>
          <a:stretch>
            <a:fillRect/>
          </a:stretch>
        </p:blipFill>
        <p:spPr>
          <a:xfrm>
            <a:off x="6559507" y="3849012"/>
            <a:ext cx="1994002" cy="9461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7413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5F819CD-D042-D988-79CF-34135C22CBD4}"/>
                  </a:ext>
                </a:extLst>
              </p:cNvPr>
              <p:cNvSpPr>
                <a:spLocks noGrp="1"/>
              </p:cNvSpPr>
              <p:nvPr>
                <p:ph idx="1"/>
              </p:nvPr>
            </p:nvSpPr>
            <p:spPr/>
            <p:txBody>
              <a:bodyPr/>
              <a:lstStyle/>
              <a:p>
                <a:r>
                  <a:rPr lang="tr-TR">
                    <a:effectLst/>
                  </a:rPr>
                  <a:t>Önce problemin doğrusal modelini kuralım. </a:t>
                </a:r>
              </a:p>
              <a:p>
                <a:pPr>
                  <a:lnSpc>
                    <a:spcPct val="100000"/>
                  </a:lnSpc>
                </a:pPr>
                <a:r>
                  <a:rPr lang="tr-TR">
                    <a:effectLst/>
                  </a:rPr>
                  <a:t>Amaç fonksiyonu;</a:t>
                </a:r>
              </a:p>
              <a:p>
                <a:pPr>
                  <a:lnSpc>
                    <a:spcPct val="100000"/>
                  </a:lnSpc>
                </a:pPr>
                <a14:m>
                  <m:oMathPara xmlns:m="http://schemas.openxmlformats.org/officeDocument/2006/math">
                    <m:oMathParaPr>
                      <m:jc m:val="centerGroup"/>
                    </m:oMathParaPr>
                    <m:oMath xmlns:m="http://schemas.openxmlformats.org/officeDocument/2006/math">
                      <m:r>
                        <a:rPr lang="tr-TR" sz="1800" i="1" smtClean="0">
                          <a:effectLst/>
                          <a:latin typeface="Cambria Math" panose="02040503050406030204" pitchFamily="18" charset="0"/>
                          <a:ea typeface="Calibri" panose="020F0502020204030204" pitchFamily="34" charset="0"/>
                          <a:cs typeface="Times New Roman" panose="02020603050405020304" pitchFamily="18" charset="0"/>
                        </a:rPr>
                        <m:t>𝑀𝑎𝑥</m:t>
                      </m:r>
                      <m:r>
                        <a:rPr lang="tr-TR" sz="1800" i="1" smtClean="0">
                          <a:effectLst/>
                          <a:latin typeface="Cambria Math" panose="02040503050406030204" pitchFamily="18" charset="0"/>
                          <a:ea typeface="Calibri" panose="020F0502020204030204" pitchFamily="34" charset="0"/>
                          <a:cs typeface="Times New Roman" panose="02020603050405020304" pitchFamily="18" charset="0"/>
                        </a:rPr>
                        <m:t> </m:t>
                      </m:r>
                      <m:r>
                        <a:rPr lang="tr-TR" sz="1800" i="1" smtClean="0">
                          <a:effectLst/>
                          <a:latin typeface="Cambria Math" panose="02040503050406030204" pitchFamily="18" charset="0"/>
                          <a:ea typeface="Calibri" panose="020F0502020204030204" pitchFamily="34" charset="0"/>
                          <a:cs typeface="Times New Roman" panose="02020603050405020304" pitchFamily="18" charset="0"/>
                        </a:rPr>
                        <m:t>𝑍</m:t>
                      </m:r>
                      <m:r>
                        <a:rPr lang="tr-TR" sz="1800" i="1" smtClean="0">
                          <a:effectLst/>
                          <a:latin typeface="Cambria Math" panose="02040503050406030204" pitchFamily="18" charset="0"/>
                          <a:ea typeface="Calibri" panose="020F0502020204030204" pitchFamily="34" charset="0"/>
                          <a:cs typeface="Times New Roman" panose="02020603050405020304" pitchFamily="18" charset="0"/>
                        </a:rPr>
                        <m:t>=7</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+6</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ub>
                      </m:sSub>
                    </m:oMath>
                  </m:oMathPara>
                </a14:m>
                <a:endParaRPr lang="tr-TR">
                  <a:effectLst/>
                </a:endParaRPr>
              </a:p>
              <a:p>
                <a:pPr>
                  <a:lnSpc>
                    <a:spcPct val="100000"/>
                  </a:lnSpc>
                </a:pPr>
                <a:endParaRPr lang="tr-TR">
                  <a:effectLst/>
                </a:endParaRPr>
              </a:p>
              <a:p>
                <a:pPr/>
                <a14:m>
                  <m:oMathPara xmlns:m="http://schemas.openxmlformats.org/officeDocument/2006/math">
                    <m:oMathParaPr>
                      <m:jc m:val="centerGroup"/>
                    </m:oMathParaPr>
                    <m:oMath xmlns:m="http://schemas.openxmlformats.org/officeDocument/2006/math">
                      <m:r>
                        <a:rPr lang="tr-TR" sz="1800" i="1">
                          <a:effectLst/>
                          <a:latin typeface="Cambria Math" panose="02040503050406030204" pitchFamily="18" charset="0"/>
                          <a:ea typeface="Calibri" panose="020F0502020204030204" pitchFamily="34" charset="0"/>
                          <a:cs typeface="Times New Roman" panose="02020603050405020304" pitchFamily="18" charset="0"/>
                        </a:rPr>
                        <m:t>3</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a:effectLst/>
                          <a:latin typeface="Cambria Math" panose="02040503050406030204" pitchFamily="18" charset="0"/>
                          <a:ea typeface="Calibri" panose="020F0502020204030204" pitchFamily="34" charset="0"/>
                          <a:cs typeface="Times New Roman" panose="02020603050405020304" pitchFamily="18" charset="0"/>
                        </a:rPr>
                        <m:t>150</m:t>
                      </m:r>
                    </m:oMath>
                  </m:oMathPara>
                </a14:m>
                <a:endParaRPr lang="tr-TR"/>
              </a:p>
              <a:p>
                <a:endParaRPr lang="tr-TR"/>
              </a:p>
              <a:p>
                <a:endParaRPr lang="tr-TR"/>
              </a:p>
              <a:p>
                <a:r>
                  <a:rPr lang="tr-TR">
                    <a:effectLst/>
                  </a:rPr>
                  <a:t>Hedef -1 ve Hedef -2: Üretimin 50 birim civarında olması, 50 birim üretimden aşağı veya yukarı sapmaların istenmediği, fakat izin verilebileceğini ifade eder ve aşağıdaki şekilde tanımlanır. Benzer şekilde Hedef-2'de tanımlanır.</a:t>
                </a:r>
              </a:p>
              <a:p>
                <a:endParaRPr lang="tr-TR"/>
              </a:p>
              <a:p>
                <a:endParaRPr lang="tr-TR"/>
              </a:p>
            </p:txBody>
          </p:sp>
        </mc:Choice>
        <mc:Fallback xmlns="">
          <p:sp>
            <p:nvSpPr>
              <p:cNvPr id="2" name="İçerik Yer Tutucusu 1">
                <a:extLst>
                  <a:ext uri="{FF2B5EF4-FFF2-40B4-BE49-F238E27FC236}">
                    <a16:creationId xmlns:a16="http://schemas.microsoft.com/office/drawing/2014/main" id="{C5F819CD-D042-D988-79CF-34135C22CBD4}"/>
                  </a:ext>
                </a:extLst>
              </p:cNvPr>
              <p:cNvSpPr>
                <a:spLocks noGrp="1" noRot="1" noChangeAspect="1" noMove="1" noResize="1" noEditPoints="1" noAdjustHandles="1" noChangeArrowheads="1" noChangeShapeType="1" noTextEdit="1"/>
              </p:cNvSpPr>
              <p:nvPr>
                <p:ph idx="1"/>
              </p:nvPr>
            </p:nvSpPr>
            <p:spPr>
              <a:blipFill>
                <a:blip r:embed="rId2"/>
                <a:stretch>
                  <a:fillRect l="-435" t="-375" r="-29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595AB039-3113-E947-C603-DFF2E325044C}"/>
              </a:ext>
            </a:extLst>
          </p:cNvPr>
          <p:cNvSpPr>
            <a:spLocks noGrp="1"/>
          </p:cNvSpPr>
          <p:nvPr>
            <p:ph type="title"/>
          </p:nvPr>
        </p:nvSpPr>
        <p:spPr/>
        <p:txBody>
          <a:bodyPr/>
          <a:lstStyle/>
          <a:p>
            <a:r>
              <a:rPr lang="tr-TR"/>
              <a:t>ACME Firması</a:t>
            </a:r>
          </a:p>
        </p:txBody>
      </p: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95CFE400-2FD6-07BA-EAB0-E3176FFA85AD}"/>
                  </a:ext>
                </a:extLst>
              </p:cNvPr>
              <p:cNvSpPr txBox="1"/>
              <p:nvPr/>
            </p:nvSpPr>
            <p:spPr>
              <a:xfrm>
                <a:off x="2411760" y="2924944"/>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≤200</m:t>
                      </m:r>
                    </m:oMath>
                  </m:oMathPara>
                </a14:m>
                <a:endParaRPr lang="tr-TR"/>
              </a:p>
            </p:txBody>
          </p:sp>
        </mc:Choice>
        <mc:Fallback xmlns="">
          <p:sp>
            <p:nvSpPr>
              <p:cNvPr id="7" name="Metin kutusu 6">
                <a:extLst>
                  <a:ext uri="{FF2B5EF4-FFF2-40B4-BE49-F238E27FC236}">
                    <a16:creationId xmlns:a16="http://schemas.microsoft.com/office/drawing/2014/main" id="{95CFE400-2FD6-07BA-EAB0-E3176FFA85AD}"/>
                  </a:ext>
                </a:extLst>
              </p:cNvPr>
              <p:cNvSpPr txBox="1">
                <a:spLocks noRot="1" noChangeAspect="1" noMove="1" noResize="1" noEditPoints="1" noAdjustHandles="1" noChangeArrowheads="1" noChangeShapeType="1" noTextEdit="1"/>
              </p:cNvSpPr>
              <p:nvPr/>
            </p:nvSpPr>
            <p:spPr>
              <a:xfrm>
                <a:off x="2411760" y="2924944"/>
                <a:ext cx="4572000" cy="36933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6ED33376-C6B3-D838-4A3D-B61D7EE92D42}"/>
                  </a:ext>
                </a:extLst>
              </p:cNvPr>
              <p:cNvSpPr txBox="1"/>
              <p:nvPr/>
            </p:nvSpPr>
            <p:spPr>
              <a:xfrm>
                <a:off x="1141044" y="448048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oMath>
                  </m:oMathPara>
                </a14:m>
                <a:endParaRPr lang="tr-TR"/>
              </a:p>
            </p:txBody>
          </p:sp>
        </mc:Choice>
        <mc:Fallback xmlns="">
          <p:sp>
            <p:nvSpPr>
              <p:cNvPr id="9" name="Metin kutusu 8">
                <a:extLst>
                  <a:ext uri="{FF2B5EF4-FFF2-40B4-BE49-F238E27FC236}">
                    <a16:creationId xmlns:a16="http://schemas.microsoft.com/office/drawing/2014/main" id="{6ED33376-C6B3-D838-4A3D-B61D7EE92D42}"/>
                  </a:ext>
                </a:extLst>
              </p:cNvPr>
              <p:cNvSpPr txBox="1">
                <a:spLocks noRot="1" noChangeAspect="1" noMove="1" noResize="1" noEditPoints="1" noAdjustHandles="1" noChangeArrowheads="1" noChangeShapeType="1" noTextEdit="1"/>
              </p:cNvSpPr>
              <p:nvPr/>
            </p:nvSpPr>
            <p:spPr>
              <a:xfrm>
                <a:off x="1141044" y="4480489"/>
                <a:ext cx="4572000" cy="36933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91895F99-E557-FB2C-E11A-D3FDDAEF544E}"/>
                  </a:ext>
                </a:extLst>
              </p:cNvPr>
              <p:cNvSpPr txBox="1"/>
              <p:nvPr/>
            </p:nvSpPr>
            <p:spPr>
              <a:xfrm>
                <a:off x="3563888" y="446139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=70+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oMath>
                  </m:oMathPara>
                </a14:m>
                <a:endParaRPr lang="tr-TR"/>
              </a:p>
            </p:txBody>
          </p:sp>
        </mc:Choice>
        <mc:Fallback xmlns="">
          <p:sp>
            <p:nvSpPr>
              <p:cNvPr id="11" name="Metin kutusu 10">
                <a:extLst>
                  <a:ext uri="{FF2B5EF4-FFF2-40B4-BE49-F238E27FC236}">
                    <a16:creationId xmlns:a16="http://schemas.microsoft.com/office/drawing/2014/main" id="{91895F99-E557-FB2C-E11A-D3FDDAEF544E}"/>
                  </a:ext>
                </a:extLst>
              </p:cNvPr>
              <p:cNvSpPr txBox="1">
                <a:spLocks noRot="1" noChangeAspect="1" noMove="1" noResize="1" noEditPoints="1" noAdjustHandles="1" noChangeArrowheads="1" noChangeShapeType="1" noTextEdit="1"/>
              </p:cNvSpPr>
              <p:nvPr/>
            </p:nvSpPr>
            <p:spPr>
              <a:xfrm>
                <a:off x="3563888" y="4461395"/>
                <a:ext cx="4572000" cy="369332"/>
              </a:xfrm>
              <a:prstGeom prst="rect">
                <a:avLst/>
              </a:prstGeom>
              <a:blipFill>
                <a:blip r:embed="rId5"/>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9582E6EC-624B-0A4B-A672-5893750390DD}"/>
                  </a:ext>
                </a:extLst>
              </p:cNvPr>
              <p:cNvSpPr txBox="1"/>
              <p:nvPr/>
            </p:nvSpPr>
            <p:spPr>
              <a:xfrm>
                <a:off x="2188564" y="4900178"/>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7</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+6</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=400+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oMath>
                  </m:oMathPara>
                </a14:m>
                <a:endParaRPr lang="tr-TR"/>
              </a:p>
            </p:txBody>
          </p:sp>
        </mc:Choice>
        <mc:Fallback xmlns="">
          <p:sp>
            <p:nvSpPr>
              <p:cNvPr id="14" name="Metin kutusu 13">
                <a:extLst>
                  <a:ext uri="{FF2B5EF4-FFF2-40B4-BE49-F238E27FC236}">
                    <a16:creationId xmlns:a16="http://schemas.microsoft.com/office/drawing/2014/main" id="{9582E6EC-624B-0A4B-A672-5893750390DD}"/>
                  </a:ext>
                </a:extLst>
              </p:cNvPr>
              <p:cNvSpPr txBox="1">
                <a:spLocks noRot="1" noChangeAspect="1" noMove="1" noResize="1" noEditPoints="1" noAdjustHandles="1" noChangeArrowheads="1" noChangeShapeType="1" noTextEdit="1"/>
              </p:cNvSpPr>
              <p:nvPr/>
            </p:nvSpPr>
            <p:spPr>
              <a:xfrm>
                <a:off x="2188564" y="4900178"/>
                <a:ext cx="4572000" cy="369332"/>
              </a:xfrm>
              <a:prstGeom prst="rect">
                <a:avLst/>
              </a:prstGeom>
              <a:blipFill>
                <a:blip r:embed="rId6"/>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1086A340-68DB-16EA-4A17-47A7315D89D0}"/>
                  </a:ext>
                </a:extLst>
              </p:cNvPr>
              <p:cNvSpPr txBox="1"/>
              <p:nvPr/>
            </p:nvSpPr>
            <p:spPr>
              <a:xfrm>
                <a:off x="2188564" y="5276718"/>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=150+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oMath>
                  </m:oMathPara>
                </a14:m>
                <a:endParaRPr lang="tr-TR"/>
              </a:p>
            </p:txBody>
          </p:sp>
        </mc:Choice>
        <mc:Fallback xmlns="">
          <p:sp>
            <p:nvSpPr>
              <p:cNvPr id="16" name="Metin kutusu 15">
                <a:extLst>
                  <a:ext uri="{FF2B5EF4-FFF2-40B4-BE49-F238E27FC236}">
                    <a16:creationId xmlns:a16="http://schemas.microsoft.com/office/drawing/2014/main" id="{1086A340-68DB-16EA-4A17-47A7315D89D0}"/>
                  </a:ext>
                </a:extLst>
              </p:cNvPr>
              <p:cNvSpPr txBox="1">
                <a:spLocks noRot="1" noChangeAspect="1" noMove="1" noResize="1" noEditPoints="1" noAdjustHandles="1" noChangeArrowheads="1" noChangeShapeType="1" noTextEdit="1"/>
              </p:cNvSpPr>
              <p:nvPr/>
            </p:nvSpPr>
            <p:spPr>
              <a:xfrm>
                <a:off x="2188564" y="5276718"/>
                <a:ext cx="4572000" cy="369332"/>
              </a:xfrm>
              <a:prstGeom prst="rect">
                <a:avLst/>
              </a:prstGeom>
              <a:blipFill>
                <a:blip r:embed="rId7"/>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48844172-5891-1E5F-2CFA-9008C2969799}"/>
                  </a:ext>
                </a:extLst>
              </p:cNvPr>
              <p:cNvSpPr txBox="1"/>
              <p:nvPr/>
            </p:nvSpPr>
            <p:spPr>
              <a:xfrm>
                <a:off x="2278828" y="5603469"/>
                <a:ext cx="4572000" cy="3712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=200+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5</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5</m:t>
                          </m:r>
                        </m:sub>
                        <m:sup>
                          <m:r>
                            <a:rPr lang="tr-TR" i="0">
                              <a:latin typeface="Cambria Math" panose="02040503050406030204" pitchFamily="18" charset="0"/>
                            </a:rPr>
                            <m:t>−</m:t>
                          </m:r>
                        </m:sup>
                      </m:sSubSup>
                    </m:oMath>
                  </m:oMathPara>
                </a14:m>
                <a:endParaRPr lang="tr-TR"/>
              </a:p>
            </p:txBody>
          </p:sp>
        </mc:Choice>
        <mc:Fallback xmlns="">
          <p:sp>
            <p:nvSpPr>
              <p:cNvPr id="18" name="Metin kutusu 17">
                <a:extLst>
                  <a:ext uri="{FF2B5EF4-FFF2-40B4-BE49-F238E27FC236}">
                    <a16:creationId xmlns:a16="http://schemas.microsoft.com/office/drawing/2014/main" id="{48844172-5891-1E5F-2CFA-9008C2969799}"/>
                  </a:ext>
                </a:extLst>
              </p:cNvPr>
              <p:cNvSpPr txBox="1">
                <a:spLocks noRot="1" noChangeAspect="1" noMove="1" noResize="1" noEditPoints="1" noAdjustHandles="1" noChangeArrowheads="1" noChangeShapeType="1" noTextEdit="1"/>
              </p:cNvSpPr>
              <p:nvPr/>
            </p:nvSpPr>
            <p:spPr>
              <a:xfrm>
                <a:off x="2278828" y="5603469"/>
                <a:ext cx="4572000" cy="371255"/>
              </a:xfrm>
              <a:prstGeom prst="rect">
                <a:avLst/>
              </a:prstGeom>
              <a:blipFill>
                <a:blip r:embed="rId8"/>
                <a:stretch>
                  <a:fillRect b="-327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6384D299-06BF-DB90-32DE-8E40A850C47E}"/>
                  </a:ext>
                </a:extLst>
              </p:cNvPr>
              <p:cNvSpPr txBox="1"/>
              <p:nvPr/>
            </p:nvSpPr>
            <p:spPr>
              <a:xfrm>
                <a:off x="1756516" y="6016941"/>
                <a:ext cx="6826486" cy="3712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0">
                          <a:latin typeface="Cambria Math" panose="02040503050406030204" pitchFamily="18" charset="0"/>
                        </a:rPr>
                        <m:t> </m:t>
                      </m:r>
                      <m:r>
                        <a:rPr lang="tr-TR" i="1">
                          <a:latin typeface="Cambria Math" panose="02040503050406030204" pitchFamily="18" charset="0"/>
                        </a:rPr>
                        <m:t>𝑍</m:t>
                      </m:r>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1</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1</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2</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2</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3</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4</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5</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5</m:t>
                          </m:r>
                        </m:sub>
                        <m:sup>
                          <m:r>
                            <a:rPr lang="tr-TR" i="0">
                              <a:latin typeface="Cambria Math" panose="02040503050406030204" pitchFamily="18" charset="0"/>
                            </a:rPr>
                            <m:t>+</m:t>
                          </m:r>
                        </m:sup>
                      </m:sSubSup>
                    </m:oMath>
                  </m:oMathPara>
                </a14:m>
                <a:endParaRPr lang="tr-TR"/>
              </a:p>
            </p:txBody>
          </p:sp>
        </mc:Choice>
        <mc:Fallback xmlns="">
          <p:sp>
            <p:nvSpPr>
              <p:cNvPr id="20" name="Metin kutusu 19">
                <a:extLst>
                  <a:ext uri="{FF2B5EF4-FFF2-40B4-BE49-F238E27FC236}">
                    <a16:creationId xmlns:a16="http://schemas.microsoft.com/office/drawing/2014/main" id="{6384D299-06BF-DB90-32DE-8E40A850C47E}"/>
                  </a:ext>
                </a:extLst>
              </p:cNvPr>
              <p:cNvSpPr txBox="1">
                <a:spLocks noRot="1" noChangeAspect="1" noMove="1" noResize="1" noEditPoints="1" noAdjustHandles="1" noChangeArrowheads="1" noChangeShapeType="1" noTextEdit="1"/>
              </p:cNvSpPr>
              <p:nvPr/>
            </p:nvSpPr>
            <p:spPr>
              <a:xfrm>
                <a:off x="1756516" y="6016941"/>
                <a:ext cx="6826486" cy="371255"/>
              </a:xfrm>
              <a:prstGeom prst="rect">
                <a:avLst/>
              </a:prstGeom>
              <a:blipFill>
                <a:blip r:embed="rId9"/>
                <a:stretch>
                  <a:fillRect b="-3279"/>
                </a:stretch>
              </a:blipFill>
            </p:spPr>
            <p:txBody>
              <a:bodyPr/>
              <a:lstStyle/>
              <a:p>
                <a:r>
                  <a:rPr lang="tr-TR">
                    <a:noFill/>
                  </a:rPr>
                  <a:t> </a:t>
                </a:r>
              </a:p>
            </p:txBody>
          </p:sp>
        </mc:Fallback>
      </mc:AlternateContent>
    </p:spTree>
    <p:extLst>
      <p:ext uri="{BB962C8B-B14F-4D97-AF65-F5344CB8AC3E}">
        <p14:creationId xmlns:p14="http://schemas.microsoft.com/office/powerpoint/2010/main" val="3800405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E92E55F-16F7-FF43-1D87-33FDF23B31BC}"/>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2AE8D979-AB75-D12C-59AF-FFEB3D80BF5C}"/>
              </a:ext>
            </a:extLst>
          </p:cNvPr>
          <p:cNvSpPr>
            <a:spLocks noGrp="1"/>
          </p:cNvSpPr>
          <p:nvPr>
            <p:ph type="title"/>
          </p:nvPr>
        </p:nvSpPr>
        <p:spPr/>
        <p:txBody>
          <a:bodyPr/>
          <a:lstStyle/>
          <a:p>
            <a:r>
              <a:rPr lang="tr-TR"/>
              <a:t>ACME Firması</a:t>
            </a:r>
          </a:p>
        </p:txBody>
      </p:sp>
      <p:pic>
        <p:nvPicPr>
          <p:cNvPr id="5" name="Resim 4">
            <a:extLst>
              <a:ext uri="{FF2B5EF4-FFF2-40B4-BE49-F238E27FC236}">
                <a16:creationId xmlns:a16="http://schemas.microsoft.com/office/drawing/2014/main" id="{E165D0AB-3EEB-F42B-69EA-4ABD054484F7}"/>
              </a:ext>
            </a:extLst>
          </p:cNvPr>
          <p:cNvPicPr>
            <a:picLocks noChangeAspect="1"/>
          </p:cNvPicPr>
          <p:nvPr/>
        </p:nvPicPr>
        <p:blipFill>
          <a:blip r:embed="rId2"/>
          <a:stretch>
            <a:fillRect/>
          </a:stretch>
        </p:blipFill>
        <p:spPr>
          <a:xfrm>
            <a:off x="345939" y="1484784"/>
            <a:ext cx="2705239" cy="1498677"/>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E4B65AAB-C590-B978-135E-B45E00730D15}"/>
              </a:ext>
            </a:extLst>
          </p:cNvPr>
          <p:cNvPicPr>
            <a:picLocks noChangeAspect="1"/>
          </p:cNvPicPr>
          <p:nvPr/>
        </p:nvPicPr>
        <p:blipFill>
          <a:blip r:embed="rId3"/>
          <a:stretch>
            <a:fillRect/>
          </a:stretch>
        </p:blipFill>
        <p:spPr>
          <a:xfrm>
            <a:off x="4207981" y="1484784"/>
            <a:ext cx="4540483" cy="1524078"/>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A6A1DF30-0F90-2D7A-0332-A8B8AC0414D9}"/>
                  </a:ext>
                </a:extLst>
              </p:cNvPr>
              <p:cNvSpPr txBox="1"/>
              <p:nvPr/>
            </p:nvSpPr>
            <p:spPr>
              <a:xfrm>
                <a:off x="1430737" y="3674494"/>
                <a:ext cx="6282525" cy="238558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=400+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Metin kutusu 8">
                <a:extLst>
                  <a:ext uri="{FF2B5EF4-FFF2-40B4-BE49-F238E27FC236}">
                    <a16:creationId xmlns:a16="http://schemas.microsoft.com/office/drawing/2014/main" id="{A6A1DF30-0F90-2D7A-0332-A8B8AC0414D9}"/>
                  </a:ext>
                </a:extLst>
              </p:cNvPr>
              <p:cNvSpPr txBox="1">
                <a:spLocks noRot="1" noChangeAspect="1" noMove="1" noResize="1" noEditPoints="1" noAdjustHandles="1" noChangeArrowheads="1" noChangeShapeType="1" noTextEdit="1"/>
              </p:cNvSpPr>
              <p:nvPr/>
            </p:nvSpPr>
            <p:spPr>
              <a:xfrm>
                <a:off x="1430737" y="3674494"/>
                <a:ext cx="6282525" cy="2385589"/>
              </a:xfrm>
              <a:prstGeom prst="rect">
                <a:avLst/>
              </a:prstGeom>
              <a:blipFill>
                <a:blip r:embed="rId4"/>
                <a:stretch>
                  <a:fillRect/>
                </a:stretch>
              </a:blipFill>
            </p:spPr>
            <p:txBody>
              <a:bodyPr/>
              <a:lstStyle/>
              <a:p>
                <a:r>
                  <a:rPr lang="tr-TR">
                    <a:noFill/>
                  </a:rPr>
                  <a:t> </a:t>
                </a:r>
              </a:p>
            </p:txBody>
          </p:sp>
        </mc:Fallback>
      </mc:AlternateContent>
      <p:sp>
        <p:nvSpPr>
          <p:cNvPr id="10" name="Eylem Düğmesi: İleriye Git veya Sonrakine Git 9">
            <a:hlinkClick r:id="" action="ppaction://customshow?id=0&amp;return=true" highlightClick="1"/>
            <a:extLst>
              <a:ext uri="{FF2B5EF4-FFF2-40B4-BE49-F238E27FC236}">
                <a16:creationId xmlns:a16="http://schemas.microsoft.com/office/drawing/2014/main" id="{610F146E-8D4B-6CD7-4DA0-6DC7A201A2DC}"/>
              </a:ext>
            </a:extLst>
          </p:cNvPr>
          <p:cNvSpPr/>
          <p:nvPr/>
        </p:nvSpPr>
        <p:spPr>
          <a:xfrm>
            <a:off x="8224249" y="3122612"/>
            <a:ext cx="499796" cy="30638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1264973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2551C086-02F8-BAE3-AA06-3FC5588CF775}"/>
                  </a:ext>
                </a:extLst>
              </p:cNvPr>
              <p:cNvSpPr>
                <a:spLocks noGrp="1"/>
              </p:cNvSpPr>
              <p:nvPr>
                <p:ph idx="1"/>
              </p:nvPr>
            </p:nvSpPr>
            <p:spPr/>
            <p:txBody>
              <a:bodyPr/>
              <a:lstStyle/>
              <a:p>
                <a:pPr>
                  <a:buFont typeface="Arial" panose="020B0604020202020204" pitchFamily="34" charset="0"/>
                  <a:buChar char="•"/>
                </a:pPr>
                <a:r>
                  <a:rPr lang="tr-TR">
                    <a:effectLst/>
                  </a:rPr>
                  <a:t>Yeni evli çiftimiz Fehmi ve Ayşe, ev işlerini dengeli bir şekilde paylaşmak istemektedir. İşlerin haftalık olarak gerektirdiği zaman, yapan kişiye göre değişmektedir ve tabloda görülmektedir. İş paylaşımında tam bir denge olamayacağını bilen çift için mümkün en iyi çözümü veren doğrusal programlama modelini kurunuz.</a:t>
                </a:r>
              </a:p>
              <a:p>
                <a:endParaRPr lang="tr-TR"/>
              </a:p>
              <a:p>
                <a:endParaRPr lang="tr-TR">
                  <a:effectLst/>
                </a:endParaRPr>
              </a:p>
              <a:p>
                <a:endParaRPr lang="tr-TR"/>
              </a:p>
              <a:p>
                <a:endParaRPr lang="tr-TR">
                  <a:effectLst/>
                </a:endParaRPr>
              </a:p>
              <a:p>
                <a:endParaRPr lang="tr-TR"/>
              </a:p>
              <a:p>
                <a:endParaRPr lang="tr-TR"/>
              </a:p>
              <a:p>
                <a:pPr>
                  <a:buFont typeface="Arial" panose="020B0604020202020204" pitchFamily="34" charset="0"/>
                  <a:buChar char="•"/>
                </a:pPr>
                <a14:m>
                  <m:oMath xmlns:m="http://schemas.openxmlformats.org/officeDocument/2006/math">
                    <m:sSub>
                      <m:sSubPr>
                        <m:ctrlPr>
                          <a:rPr lang="tr-TR"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𝑖𝑗</m:t>
                        </m:r>
                      </m:sub>
                    </m:sSub>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i (Ayşe veya Fehmi) j işini yapıyorsa 1, değilse 0, </a:t>
                </a:r>
              </a:p>
              <a:p>
                <a:pPr>
                  <a:buFont typeface="Arial" panose="020B0604020202020204" pitchFamily="34" charset="0"/>
                  <a:buChar char="•"/>
                </a:pPr>
                <a:r>
                  <a:rPr lang="tr-TR" sz="1800" kern="100">
                    <a:effectLst/>
                    <a:latin typeface="Calibri" panose="020F0502020204030204" pitchFamily="34" charset="0"/>
                    <a:ea typeface="Calibri" panose="020F0502020204030204" pitchFamily="34" charset="0"/>
                    <a:cs typeface="Times New Roman" panose="02020603050405020304" pitchFamily="18" charset="0"/>
                  </a:rPr>
                  <a:t>i </a:t>
                </a:r>
                <a14:m>
                  <m:oMath xmlns:m="http://schemas.openxmlformats.org/officeDocument/2006/math">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{a,f}, </a:t>
                </a:r>
              </a:p>
              <a:p>
                <a:pPr>
                  <a:buFont typeface="Arial" panose="020B0604020202020204" pitchFamily="34" charset="0"/>
                  <a:buChar char="•"/>
                </a:pPr>
                <a:r>
                  <a:rPr lang="tr-TR" sz="1800" kern="100">
                    <a:effectLst/>
                    <a:latin typeface="Calibri" panose="020F0502020204030204" pitchFamily="34" charset="0"/>
                    <a:ea typeface="Calibri" panose="020F0502020204030204" pitchFamily="34" charset="0"/>
                    <a:cs typeface="Times New Roman" panose="02020603050405020304" pitchFamily="18" charset="0"/>
                  </a:rPr>
                  <a:t>j  </a:t>
                </a:r>
                <a14:m>
                  <m:oMath xmlns:m="http://schemas.openxmlformats.org/officeDocument/2006/math">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{a=Alışveriş,y=Yemek,b=Bulaşık,c=Çamaşır},</a:t>
                </a:r>
              </a:p>
              <a:p>
                <a:endParaRPr lang="tr-TR">
                  <a:effectLst/>
                </a:endParaRPr>
              </a:p>
              <a:p>
                <a:endParaRPr lang="tr-TR"/>
              </a:p>
              <a:p>
                <a:endParaRPr lang="tr-TR"/>
              </a:p>
            </p:txBody>
          </p:sp>
        </mc:Choice>
        <mc:Fallback xmlns="">
          <p:sp>
            <p:nvSpPr>
              <p:cNvPr id="2" name="İçerik Yer Tutucusu 1">
                <a:extLst>
                  <a:ext uri="{FF2B5EF4-FFF2-40B4-BE49-F238E27FC236}">
                    <a16:creationId xmlns:a16="http://schemas.microsoft.com/office/drawing/2014/main" id="{2551C086-02F8-BAE3-AA06-3FC5588CF775}"/>
                  </a:ext>
                </a:extLst>
              </p:cNvPr>
              <p:cNvSpPr>
                <a:spLocks noGrp="1" noRot="1" noChangeAspect="1" noMove="1" noResize="1" noEditPoints="1" noAdjustHandles="1" noChangeArrowheads="1" noChangeShapeType="1" noTextEdit="1"/>
              </p:cNvSpPr>
              <p:nvPr>
                <p:ph idx="1"/>
              </p:nvPr>
            </p:nvSpPr>
            <p:spPr>
              <a:blipFill>
                <a:blip r:embed="rId2"/>
                <a:stretch>
                  <a:fillRect l="-508" t="-375" r="-14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53DB230F-DBCB-1DC3-4B01-9840EA56A81A}"/>
              </a:ext>
            </a:extLst>
          </p:cNvPr>
          <p:cNvSpPr>
            <a:spLocks noGrp="1"/>
          </p:cNvSpPr>
          <p:nvPr>
            <p:ph type="title"/>
          </p:nvPr>
        </p:nvSpPr>
        <p:spPr/>
        <p:txBody>
          <a:bodyPr/>
          <a:lstStyle/>
          <a:p>
            <a:r>
              <a:rPr lang="tr-TR"/>
              <a:t>Fehmi ve Ayşe </a:t>
            </a:r>
          </a:p>
        </p:txBody>
      </p:sp>
      <p:pic>
        <p:nvPicPr>
          <p:cNvPr id="5" name="Resim 4">
            <a:extLst>
              <a:ext uri="{FF2B5EF4-FFF2-40B4-BE49-F238E27FC236}">
                <a16:creationId xmlns:a16="http://schemas.microsoft.com/office/drawing/2014/main" id="{61F2417A-C2FA-34F8-C3F5-6262ACF1A2F1}"/>
              </a:ext>
            </a:extLst>
          </p:cNvPr>
          <p:cNvPicPr>
            <a:picLocks noChangeAspect="1"/>
          </p:cNvPicPr>
          <p:nvPr/>
        </p:nvPicPr>
        <p:blipFill>
          <a:blip r:embed="rId3"/>
          <a:stretch>
            <a:fillRect/>
          </a:stretch>
        </p:blipFill>
        <p:spPr>
          <a:xfrm>
            <a:off x="2627783" y="2780928"/>
            <a:ext cx="3785563" cy="1008112"/>
          </a:xfrm>
          <a:prstGeom prst="rect">
            <a:avLst/>
          </a:prstGeom>
        </p:spPr>
      </p:pic>
    </p:spTree>
    <p:extLst>
      <p:ext uri="{BB962C8B-B14F-4D97-AF65-F5344CB8AC3E}">
        <p14:creationId xmlns:p14="http://schemas.microsoft.com/office/powerpoint/2010/main" val="161478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DA2F4BE5-D901-1275-0F80-94028EEB79CD}"/>
                  </a:ext>
                </a:extLst>
              </p:cNvPr>
              <p:cNvSpPr>
                <a:spLocks noGrp="1"/>
              </p:cNvSpPr>
              <p:nvPr>
                <p:ph idx="1"/>
              </p:nvPr>
            </p:nvSpPr>
            <p:spPr/>
            <p:txBody>
              <a:bodyPr/>
              <a:lstStyle/>
              <a:p>
                <a:pPr>
                  <a:buFont typeface="Arial" panose="020B0604020202020204" pitchFamily="34" charset="0"/>
                  <a:buChar char="•"/>
                </a:pPr>
                <a:r>
                  <a:rPr lang="tr-TR">
                    <a:effectLst/>
                  </a:rPr>
                  <a:t>Kısıtların bu şekilde gevşetilmesinde, sağ taraf değerinin artırılması veya azaltılması şeklinde iki yön vardır. </a:t>
                </a:r>
              </a:p>
              <a:p>
                <a:endParaRPr lang="tr-TR">
                  <a:effectLst/>
                </a:endParaRPr>
              </a:p>
              <a:p>
                <a:pPr marL="0" indent="0">
                  <a:lnSpc>
                    <a:spcPct val="100000"/>
                  </a:lnSpc>
                </a:pPr>
                <a14:m>
                  <m:oMath xmlns:m="http://schemas.openxmlformats.org/officeDocument/2006/math">
                    <m:nary>
                      <m:naryPr>
                        <m:chr m:val="∑"/>
                        <m:subHide m:val="on"/>
                        <m:supHide m:val="on"/>
                        <m:ctrlPr>
                          <a:rPr lang="tr-TR" i="1" smtClean="0">
                            <a:effectLst/>
                            <a:latin typeface="Cambria Math" panose="02040503050406030204" pitchFamily="18" charset="0"/>
                          </a:rPr>
                        </m:ctrlPr>
                      </m:naryPr>
                      <m:sub/>
                      <m:sup/>
                      <m:e>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𝑖</m:t>
                            </m:r>
                          </m:sub>
                        </m:sSub>
                        <m:r>
                          <a:rPr lang="tr-TR" i="1" smtClean="0">
                            <a:effectLst/>
                            <a:latin typeface="Cambria Math" panose="02040503050406030204" pitchFamily="18" charset="0"/>
                            <a:ea typeface="Cambria Math" panose="02040503050406030204" pitchFamily="18" charset="0"/>
                          </a:rPr>
                          <m:t>≤</m:t>
                        </m:r>
                        <m:sSub>
                          <m:sSubPr>
                            <m:ctrlPr>
                              <a:rPr lang="tr-TR" i="1" smtClean="0">
                                <a:effectLst/>
                                <a:latin typeface="Cambria Math" panose="02040503050406030204" pitchFamily="18" charset="0"/>
                                <a:ea typeface="Cambria Math" panose="02040503050406030204" pitchFamily="18" charset="0"/>
                              </a:rPr>
                            </m:ctrlPr>
                          </m:sSubPr>
                          <m:e>
                            <m:r>
                              <a:rPr lang="tr-TR" b="0" i="1" smtClean="0">
                                <a:effectLst/>
                                <a:latin typeface="Cambria Math" panose="02040503050406030204" pitchFamily="18" charset="0"/>
                                <a:ea typeface="Cambria Math" panose="02040503050406030204" pitchFamily="18" charset="0"/>
                              </a:rPr>
                              <m:t>𝐵</m:t>
                            </m:r>
                          </m:e>
                          <m:sub/>
                        </m:sSub>
                      </m:e>
                    </m:nary>
                    <m:r>
                      <a:rPr lang="tr-TR" b="0" i="1" smtClean="0">
                        <a:effectLst/>
                        <a:latin typeface="Cambria Math" panose="02040503050406030204" pitchFamily="18" charset="0"/>
                        <a:ea typeface="Cambria Math" panose="02040503050406030204" pitchFamily="18" charset="0"/>
                      </a:rPr>
                      <m:t> </m:t>
                    </m:r>
                  </m:oMath>
                </a14:m>
                <a:r>
                  <a:rPr lang="tr-TR">
                    <a:effectLst/>
                  </a:rPr>
                  <a:t>kısıt örneğimizi </a:t>
                </a:r>
                <a14:m>
                  <m:oMath xmlns:m="http://schemas.openxmlformats.org/officeDocument/2006/math">
                    <m:nary>
                      <m:naryPr>
                        <m:chr m:val="∑"/>
                        <m:subHide m:val="on"/>
                        <m:supHide m:val="on"/>
                        <m:ctrlPr>
                          <a:rPr lang="tr-TR" i="1">
                            <a:latin typeface="Cambria Math" panose="02040503050406030204" pitchFamily="18" charset="0"/>
                          </a:rPr>
                        </m:ctrlPr>
                      </m:naryPr>
                      <m:sub/>
                      <m:sup/>
                      <m:e>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𝑖</m:t>
                            </m:r>
                          </m:sub>
                        </m:sSub>
                        <m:r>
                          <a:rPr lang="tr-TR">
                            <a:latin typeface="Cambria Math" panose="02040503050406030204" pitchFamily="18" charset="0"/>
                            <a:ea typeface="Cambria Math" panose="02040503050406030204" pitchFamily="18" charset="0"/>
                          </a:rPr>
                          <m:t>≤</m:t>
                        </m:r>
                        <m:m>
                          <m:mPr>
                            <m:mcs>
                              <m:mc>
                                <m:mcPr>
                                  <m:count m:val="2"/>
                                  <m:mcJc m:val="center"/>
                                </m:mcPr>
                              </m:mc>
                            </m:mcs>
                            <m:ctrlPr>
                              <a:rPr lang="tr-TR"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𝐵</m:t>
                              </m:r>
                              <m:r>
                                <a:rPr lang="tr-TR" b="0" i="1" smtClean="0">
                                  <a:latin typeface="Cambria Math" panose="02040503050406030204" pitchFamily="18" charset="0"/>
                                  <a:ea typeface="Cambria Math" panose="02040503050406030204" pitchFamily="18" charset="0"/>
                                </a:rPr>
                                <m:t>+</m:t>
                              </m:r>
                            </m:e>
                            <m:e>
                              <m:r>
                                <a:rPr lang="tr-TR" b="0" i="1" smtClean="0">
                                  <a:latin typeface="Cambria Math" panose="02040503050406030204" pitchFamily="18" charset="0"/>
                                  <a:ea typeface="Cambria Math" panose="02040503050406030204" pitchFamily="18" charset="0"/>
                                </a:rPr>
                                <m:t>𝑑</m:t>
                              </m:r>
                            </m:e>
                          </m:mr>
                        </m:m>
                        <m:r>
                          <a:rPr lang="tr-TR" b="0" i="1" smtClean="0">
                            <a:latin typeface="Cambria Math" panose="02040503050406030204" pitchFamily="18" charset="0"/>
                            <a:ea typeface="Cambria Math" panose="02040503050406030204" pitchFamily="18" charset="0"/>
                          </a:rPr>
                          <m:t> </m:t>
                        </m:r>
                      </m:e>
                    </m:nary>
                    <m:r>
                      <a:rPr lang="tr-TR">
                        <a:latin typeface="Cambria Math" panose="02040503050406030204" pitchFamily="18" charset="0"/>
                        <a:ea typeface="Cambria Math" panose="02040503050406030204" pitchFamily="18" charset="0"/>
                      </a:rPr>
                      <m:t> </m:t>
                    </m:r>
                  </m:oMath>
                </a14:m>
                <a:r>
                  <a:rPr lang="tr-TR">
                    <a:effectLst/>
                  </a:rPr>
                  <a:t>olarak yazabiliriz. </a:t>
                </a:r>
              </a:p>
              <a:p>
                <a:pPr>
                  <a:lnSpc>
                    <a:spcPct val="100000"/>
                  </a:lnSpc>
                </a:pPr>
                <a:endParaRPr lang="tr-TR">
                  <a:effectLst/>
                </a:endParaRPr>
              </a:p>
              <a:p>
                <a:pPr marL="0" indent="0">
                  <a:lnSpc>
                    <a:spcPct val="100000"/>
                  </a:lnSpc>
                </a:pPr>
                <a:r>
                  <a:rPr lang="tr-TR">
                    <a:effectLst/>
                  </a:rPr>
                  <a:t>d değişkeni sınırlandırılmamış olduğu için pozitif veya negatif değer alabilir. Bu durumda değişkeni,$</a:t>
                </a:r>
                <a14:m>
                  <m:oMath xmlns:m="http://schemas.openxmlformats.org/officeDocument/2006/math">
                    <m:r>
                      <a:rPr lang="tr-TR" b="0" i="1" smtClean="0">
                        <a:effectLst/>
                        <a:latin typeface="Cambria Math" panose="02040503050406030204" pitchFamily="18" charset="0"/>
                      </a:rPr>
                      <m:t>𝑑</m:t>
                    </m:r>
                    <m:r>
                      <a:rPr lang="tr-TR" b="0" i="1" smtClean="0">
                        <a:effectLst/>
                        <a:latin typeface="Cambria Math" panose="02040503050406030204" pitchFamily="18" charset="0"/>
                      </a:rPr>
                      <m:t>=</m:t>
                    </m:r>
                    <m:sSup>
                      <m:sSupPr>
                        <m:ctrlPr>
                          <a:rPr lang="tr-TR" b="0" i="1" smtClean="0">
                            <a:effectLst/>
                            <a:latin typeface="Cambria Math" panose="02040503050406030204" pitchFamily="18" charset="0"/>
                          </a:rPr>
                        </m:ctrlPr>
                      </m:sSupPr>
                      <m:e>
                        <m:r>
                          <a:rPr lang="tr-TR" b="0" i="1" smtClean="0">
                            <a:effectLst/>
                            <a:latin typeface="Cambria Math" panose="02040503050406030204" pitchFamily="18" charset="0"/>
                          </a:rPr>
                          <m:t>𝑑</m:t>
                        </m:r>
                      </m:e>
                      <m:sup>
                        <m:r>
                          <a:rPr lang="tr-TR" b="0" i="1" smtClean="0">
                            <a:effectLst/>
                            <a:latin typeface="Cambria Math" panose="02040503050406030204" pitchFamily="18" charset="0"/>
                          </a:rPr>
                          <m:t>+</m:t>
                        </m:r>
                      </m:sup>
                    </m:sSup>
                    <m:r>
                      <a:rPr lang="tr-TR" b="0" i="1" smtClean="0">
                        <a:effectLst/>
                        <a:latin typeface="Cambria Math" panose="02040503050406030204" pitchFamily="18" charset="0"/>
                      </a:rPr>
                      <m:t>−</m:t>
                    </m:r>
                    <m:sSup>
                      <m:sSupPr>
                        <m:ctrlPr>
                          <a:rPr lang="tr-TR" b="0" i="1" smtClean="0">
                            <a:effectLst/>
                            <a:latin typeface="Cambria Math" panose="02040503050406030204" pitchFamily="18" charset="0"/>
                          </a:rPr>
                        </m:ctrlPr>
                      </m:sSupPr>
                      <m:e>
                        <m:r>
                          <a:rPr lang="tr-TR" b="0" i="1" smtClean="0">
                            <a:effectLst/>
                            <a:latin typeface="Cambria Math" panose="02040503050406030204" pitchFamily="18" charset="0"/>
                          </a:rPr>
                          <m:t>𝑑</m:t>
                        </m:r>
                      </m:e>
                      <m:sup>
                        <m:r>
                          <a:rPr lang="tr-TR" b="0" i="1" smtClean="0">
                            <a:effectLst/>
                            <a:latin typeface="Cambria Math" panose="02040503050406030204" pitchFamily="18" charset="0"/>
                          </a:rPr>
                          <m:t>−</m:t>
                        </m:r>
                      </m:sup>
                    </m:sSup>
                  </m:oMath>
                </a14:m>
                <a:r>
                  <a:rPr lang="tr-TR">
                    <a:effectLst/>
                  </a:rPr>
                  <a:t> şeklinde iki değişkenle temsil ederiz. Artık kısıtımız, </a:t>
                </a:r>
              </a:p>
              <a:p>
                <a:pPr>
                  <a:lnSpc>
                    <a:spcPct val="100000"/>
                  </a:lnSpc>
                </a:pPr>
                <a14:m>
                  <m:oMathPara xmlns:m="http://schemas.openxmlformats.org/officeDocument/2006/math">
                    <m:oMathParaPr>
                      <m:jc m:val="centerGroup"/>
                    </m:oMathParaPr>
                    <m:oMath xmlns:m="http://schemas.openxmlformats.org/officeDocument/2006/math">
                      <m:nary>
                        <m:naryPr>
                          <m:chr m:val="∑"/>
                          <m:subHide m:val="on"/>
                          <m:supHide m:val="on"/>
                          <m:ctrlPr>
                            <a:rPr lang="tr-TR" i="1" smtClean="0">
                              <a:latin typeface="Cambria Math" panose="02040503050406030204" pitchFamily="18" charset="0"/>
                            </a:rPr>
                          </m:ctrlPr>
                        </m:naryPr>
                        <m:sub/>
                        <m:sup/>
                        <m:e>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𝑖</m:t>
                              </m:r>
                            </m:sub>
                          </m:sSub>
                          <m:r>
                            <a:rPr lang="tr-TR">
                              <a:latin typeface="Cambria Math" panose="02040503050406030204" pitchFamily="18" charset="0"/>
                              <a:ea typeface="Cambria Math" panose="02040503050406030204" pitchFamily="18" charset="0"/>
                            </a:rPr>
                            <m:t>≤</m:t>
                          </m:r>
                          <m:m>
                            <m:mPr>
                              <m:mcs>
                                <m:mc>
                                  <m:mcPr>
                                    <m:count m:val="2"/>
                                    <m:mcJc m:val="center"/>
                                  </m:mcPr>
                                </m:mc>
                              </m:mcs>
                              <m:ctrlPr>
                                <a:rPr lang="tr-TR"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𝐵</m:t>
                                </m:r>
                                <m:r>
                                  <a:rPr lang="tr-TR" b="0" i="1" smtClean="0">
                                    <a:latin typeface="Cambria Math" panose="02040503050406030204" pitchFamily="18" charset="0"/>
                                    <a:ea typeface="Cambria Math" panose="02040503050406030204" pitchFamily="18" charset="0"/>
                                  </a:rPr>
                                  <m:t>+</m:t>
                                </m:r>
                              </m:e>
                              <m:e>
                                <m:sSup>
                                  <m:sSupPr>
                                    <m:ctrlPr>
                                      <a:rPr lang="tr-TR" i="1">
                                        <a:latin typeface="Cambria Math" panose="02040503050406030204" pitchFamily="18" charset="0"/>
                                      </a:rPr>
                                    </m:ctrlPr>
                                  </m:sSupPr>
                                  <m:e>
                                    <m:r>
                                      <a:rPr lang="tr-TR">
                                        <a:latin typeface="Cambria Math" panose="02040503050406030204" pitchFamily="18" charset="0"/>
                                      </a:rPr>
                                      <m:t>𝑑</m:t>
                                    </m:r>
                                  </m:e>
                                  <m:sup>
                                    <m:r>
                                      <a:rPr lang="tr-TR">
                                        <a:latin typeface="Cambria Math" panose="02040503050406030204" pitchFamily="18" charset="0"/>
                                      </a:rPr>
                                      <m:t>+</m:t>
                                    </m:r>
                                  </m:sup>
                                </m:sSup>
                                <m:r>
                                  <a:rPr lang="tr-TR">
                                    <a:latin typeface="Cambria Math" panose="02040503050406030204" pitchFamily="18" charset="0"/>
                                  </a:rPr>
                                  <m:t>−</m:t>
                                </m:r>
                                <m:sSup>
                                  <m:sSupPr>
                                    <m:ctrlPr>
                                      <a:rPr lang="tr-TR" i="1">
                                        <a:latin typeface="Cambria Math" panose="02040503050406030204" pitchFamily="18" charset="0"/>
                                      </a:rPr>
                                    </m:ctrlPr>
                                  </m:sSupPr>
                                  <m:e>
                                    <m:r>
                                      <a:rPr lang="tr-TR">
                                        <a:latin typeface="Cambria Math" panose="02040503050406030204" pitchFamily="18" charset="0"/>
                                      </a:rPr>
                                      <m:t>𝑑</m:t>
                                    </m:r>
                                  </m:e>
                                  <m:sup>
                                    <m:r>
                                      <a:rPr lang="tr-TR">
                                        <a:latin typeface="Cambria Math" panose="02040503050406030204" pitchFamily="18" charset="0"/>
                                      </a:rPr>
                                      <m:t>−</m:t>
                                    </m:r>
                                  </m:sup>
                                </m:sSup>
                              </m:e>
                            </m:mr>
                          </m:m>
                          <m:r>
                            <a:rPr lang="tr-TR" b="0" i="1" smtClean="0">
                              <a:latin typeface="Cambria Math" panose="02040503050406030204" pitchFamily="18" charset="0"/>
                              <a:ea typeface="Cambria Math" panose="02040503050406030204" pitchFamily="18" charset="0"/>
                            </a:rPr>
                            <m:t> </m:t>
                          </m:r>
                        </m:e>
                      </m:nary>
                    </m:oMath>
                  </m:oMathPara>
                </a14:m>
                <a:br>
                  <a:rPr lang="tr-TR">
                    <a:effectLst/>
                  </a:rPr>
                </a:br>
                <a:endParaRPr lang="tr-TR">
                  <a:effectLst/>
                </a:endParaRPr>
              </a:p>
              <a:p>
                <a:pPr marL="0" indent="0"/>
                <a:r>
                  <a:rPr lang="tr-TR">
                    <a:effectLst/>
                  </a:rPr>
                  <a:t>şekline dönüşmüştür ve </a:t>
                </a:r>
                <a14:m>
                  <m:oMath xmlns:m="http://schemas.openxmlformats.org/officeDocument/2006/math">
                    <m:sSup>
                      <m:sSupPr>
                        <m:ctrlPr>
                          <a:rPr lang="tr-TR" i="1" smtClean="0">
                            <a:effectLst/>
                            <a:latin typeface="Cambria Math" panose="02040503050406030204" pitchFamily="18" charset="0"/>
                          </a:rPr>
                        </m:ctrlPr>
                      </m:sSupPr>
                      <m:e>
                        <m:r>
                          <a:rPr lang="tr-TR" b="0" i="1" smtClean="0">
                            <a:effectLst/>
                            <a:latin typeface="Cambria Math" panose="02040503050406030204" pitchFamily="18" charset="0"/>
                          </a:rPr>
                          <m:t>𝑑</m:t>
                        </m:r>
                      </m:e>
                      <m:sup>
                        <m:r>
                          <a:rPr lang="tr-TR" b="0" i="1" smtClean="0">
                            <a:effectLst/>
                            <a:latin typeface="Cambria Math" panose="02040503050406030204" pitchFamily="18" charset="0"/>
                          </a:rPr>
                          <m:t>+</m:t>
                        </m:r>
                      </m:sup>
                    </m:sSup>
                  </m:oMath>
                </a14:m>
                <a:r>
                  <a:rPr lang="tr-TR">
                    <a:effectLst/>
                  </a:rPr>
                  <a:t>değer aldığında kısıt değerinin B sağ taraf değerini </a:t>
                </a:r>
                <a14:m>
                  <m:oMath xmlns:m="http://schemas.openxmlformats.org/officeDocument/2006/math">
                    <m:sSup>
                      <m:sSupPr>
                        <m:ctrlPr>
                          <a:rPr lang="tr-TR" i="1">
                            <a:latin typeface="Cambria Math" panose="02040503050406030204" pitchFamily="18" charset="0"/>
                          </a:rPr>
                        </m:ctrlPr>
                      </m:sSupPr>
                      <m:e>
                        <m:r>
                          <a:rPr lang="tr-TR">
                            <a:latin typeface="Cambria Math" panose="02040503050406030204" pitchFamily="18" charset="0"/>
                          </a:rPr>
                          <m:t>𝑑</m:t>
                        </m:r>
                      </m:e>
                      <m:sup>
                        <m:r>
                          <a:rPr lang="tr-TR">
                            <a:latin typeface="Cambria Math" panose="02040503050406030204" pitchFamily="18" charset="0"/>
                          </a:rPr>
                          <m:t>+</m:t>
                        </m:r>
                      </m:sup>
                    </m:sSup>
                    <m:r>
                      <a:rPr lang="tr-TR">
                        <a:latin typeface="Cambria Math" panose="02040503050406030204" pitchFamily="18" charset="0"/>
                      </a:rPr>
                      <m:t> </m:t>
                    </m:r>
                  </m:oMath>
                </a14:m>
                <a:r>
                  <a:rPr lang="tr-TR">
                    <a:effectLst/>
                  </a:rPr>
                  <a:t>kadar aşacağını, </a:t>
                </a:r>
                <a14:m>
                  <m:oMath xmlns:m="http://schemas.openxmlformats.org/officeDocument/2006/math">
                    <m:sSup>
                      <m:sSupPr>
                        <m:ctrlPr>
                          <a:rPr lang="tr-TR" i="1">
                            <a:latin typeface="Cambria Math" panose="02040503050406030204" pitchFamily="18" charset="0"/>
                          </a:rPr>
                        </m:ctrlPr>
                      </m:sSupPr>
                      <m:e>
                        <m:r>
                          <a:rPr lang="tr-TR">
                            <a:latin typeface="Cambria Math" panose="02040503050406030204" pitchFamily="18" charset="0"/>
                          </a:rPr>
                          <m:t>𝑑</m:t>
                        </m:r>
                      </m:e>
                      <m:sup>
                        <m:r>
                          <a:rPr lang="tr-TR" b="0" i="1" smtClean="0">
                            <a:latin typeface="Cambria Math" panose="02040503050406030204" pitchFamily="18" charset="0"/>
                          </a:rPr>
                          <m:t>−</m:t>
                        </m:r>
                      </m:sup>
                    </m:sSup>
                  </m:oMath>
                </a14:m>
                <a:r>
                  <a:rPr lang="tr-TR">
                    <a:effectLst/>
                  </a:rPr>
                  <a:t> değer aldığında B sağ taraf değerini </a:t>
                </a:r>
                <a14:m>
                  <m:oMath xmlns:m="http://schemas.openxmlformats.org/officeDocument/2006/math">
                    <m:sSup>
                      <m:sSupPr>
                        <m:ctrlPr>
                          <a:rPr lang="tr-TR" i="1">
                            <a:latin typeface="Cambria Math" panose="02040503050406030204" pitchFamily="18" charset="0"/>
                          </a:rPr>
                        </m:ctrlPr>
                      </m:sSupPr>
                      <m:e>
                        <m:r>
                          <a:rPr lang="tr-TR">
                            <a:latin typeface="Cambria Math" panose="02040503050406030204" pitchFamily="18" charset="0"/>
                          </a:rPr>
                          <m:t>𝑑</m:t>
                        </m:r>
                      </m:e>
                      <m:sup>
                        <m:r>
                          <a:rPr lang="tr-TR" b="0" i="1" smtClean="0">
                            <a:latin typeface="Cambria Math" panose="02040503050406030204" pitchFamily="18" charset="0"/>
                          </a:rPr>
                          <m:t>−</m:t>
                        </m:r>
                      </m:sup>
                    </m:sSup>
                  </m:oMath>
                </a14:m>
                <a:r>
                  <a:rPr lang="tr-TR">
                    <a:effectLst/>
                  </a:rPr>
                  <a:t> kadar aşağı çekeceğini görürüz.</a:t>
                </a:r>
                <a:endParaRPr lang="tr-TR"/>
              </a:p>
            </p:txBody>
          </p:sp>
        </mc:Choice>
        <mc:Fallback xmlns="">
          <p:sp>
            <p:nvSpPr>
              <p:cNvPr id="2" name="İçerik Yer Tutucusu 1">
                <a:extLst>
                  <a:ext uri="{FF2B5EF4-FFF2-40B4-BE49-F238E27FC236}">
                    <a16:creationId xmlns:a16="http://schemas.microsoft.com/office/drawing/2014/main" id="{DA2F4BE5-D901-1275-0F80-94028EEB79CD}"/>
                  </a:ext>
                </a:extLst>
              </p:cNvPr>
              <p:cNvSpPr>
                <a:spLocks noGrp="1" noRot="1" noChangeAspect="1" noMove="1" noResize="1" noEditPoints="1" noAdjustHandles="1" noChangeArrowheads="1" noChangeShapeType="1" noTextEdit="1"/>
              </p:cNvSpPr>
              <p:nvPr>
                <p:ph idx="1"/>
              </p:nvPr>
            </p:nvSpPr>
            <p:spPr>
              <a:blipFill>
                <a:blip r:embed="rId2"/>
                <a:stretch>
                  <a:fillRect l="-3338"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72EB9FF-4B09-07A8-C12B-0AADEE9611D5}"/>
              </a:ext>
            </a:extLst>
          </p:cNvPr>
          <p:cNvSpPr>
            <a:spLocks noGrp="1"/>
          </p:cNvSpPr>
          <p:nvPr>
            <p:ph type="title"/>
          </p:nvPr>
        </p:nvSpPr>
        <p:spPr/>
        <p:txBody>
          <a:bodyPr/>
          <a:lstStyle/>
          <a:p>
            <a:r>
              <a:rPr lang="tr-TR"/>
              <a:t>Kısıt Gevşetme Nedir ? </a:t>
            </a:r>
          </a:p>
        </p:txBody>
      </p:sp>
    </p:spTree>
    <p:extLst>
      <p:ext uri="{BB962C8B-B14F-4D97-AF65-F5344CB8AC3E}">
        <p14:creationId xmlns:p14="http://schemas.microsoft.com/office/powerpoint/2010/main" val="3600513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D5D1C303-14B1-0BE3-23BD-5B45759E85F2}"/>
                  </a:ext>
                </a:extLst>
              </p:cNvPr>
              <p:cNvSpPr>
                <a:spLocks noGrp="1"/>
              </p:cNvSpPr>
              <p:nvPr>
                <p:ph idx="1"/>
              </p:nvPr>
            </p:nvSpPr>
            <p:spPr/>
            <p: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p>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Bir işi ancak bir kişi yapacaktır;</a:t>
                </a:r>
                <a:endParaRPr lang="tr-TR" sz="1800" kern="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i="1" kern="0">
                  <a:effectLst/>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𝑎𝑦</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𝑓𝑦</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𝑎𝑐</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𝑓𝑐</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Ayşe ile Fehmi'nin toplam iş yükleri arasındaki farka d diyelim. İstenilen denge, farkın sıfır olmasını (d=0) ifade eder ki, bunun mümkün olamayacağı açıktır.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+7.8</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𝑎𝑦</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+2.9</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𝑎𝑐</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4.9</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𝑓𝑦</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𝑓𝑐</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4.5</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𝑎𝑎</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+7.8</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𝑎𝑦</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+3.6</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𝑎𝑏</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+2.9</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𝑎𝑐</m:t>
                              </m:r>
                            </m:sub>
                          </m:sSub>
                        </m:e>
                      </m:d>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4.9</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𝑓𝑎</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+7.2</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𝑓𝑦</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+4.3</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𝑓𝑏</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+3.1</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𝑓𝑐</m:t>
                              </m:r>
                            </m:sub>
                          </m:sSub>
                        </m:e>
                      </m:d>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0+</m:t>
                      </m:r>
                      <m:sSup>
                        <m:sSupPr>
                          <m:ctrlPr>
                            <a:rPr lang="tr-TR" sz="1600" b="0" i="1" kern="0" smtClean="0">
                              <a:effectLst/>
                              <a:latin typeface="Cambria Math" panose="02040503050406030204" pitchFamily="18" charset="0"/>
                              <a:cs typeface="Times New Roman" panose="02020603050405020304" pitchFamily="18" charset="0"/>
                            </a:rPr>
                          </m:ctrlPr>
                        </m:sSupPr>
                        <m:e>
                          <m:r>
                            <a:rPr lang="tr-TR" sz="1600" b="0" i="1" kern="0" smtClean="0">
                              <a:effectLst/>
                              <a:latin typeface="Cambria Math" panose="02040503050406030204" pitchFamily="18" charset="0"/>
                              <a:cs typeface="Times New Roman" panose="02020603050405020304" pitchFamily="18" charset="0"/>
                            </a:rPr>
                            <m:t>𝑑</m:t>
                          </m:r>
                        </m:e>
                        <m:sup>
                          <m:r>
                            <a:rPr lang="tr-TR" sz="1600" b="0" i="1" kern="0" smtClean="0">
                              <a:effectLst/>
                              <a:latin typeface="Cambria Math" panose="02040503050406030204" pitchFamily="18" charset="0"/>
                              <a:cs typeface="Times New Roman" panose="02020603050405020304" pitchFamily="18" charset="0"/>
                            </a:rPr>
                            <m:t>+</m:t>
                          </m:r>
                        </m:sup>
                      </m:sSup>
                      <m:r>
                        <a:rPr lang="tr-TR" sz="1600" b="0" i="1" kern="0" smtClean="0">
                          <a:effectLst/>
                          <a:latin typeface="Cambria Math" panose="02040503050406030204" pitchFamily="18" charset="0"/>
                          <a:cs typeface="Times New Roman" panose="02020603050405020304" pitchFamily="18" charset="0"/>
                        </a:rPr>
                        <m:t>−</m:t>
                      </m:r>
                      <m:sSup>
                        <m:sSupPr>
                          <m:ctrlPr>
                            <a:rPr lang="tr-TR" sz="1600" b="0" i="1" kern="0" smtClean="0">
                              <a:effectLst/>
                              <a:latin typeface="Cambria Math" panose="02040503050406030204" pitchFamily="18" charset="0"/>
                              <a:cs typeface="Times New Roman" panose="02020603050405020304" pitchFamily="18" charset="0"/>
                            </a:rPr>
                          </m:ctrlPr>
                        </m:sSupPr>
                        <m:e>
                          <m:r>
                            <a:rPr lang="tr-TR" sz="1600" b="0" i="1" kern="0" smtClean="0">
                              <a:effectLst/>
                              <a:latin typeface="Cambria Math" panose="02040503050406030204" pitchFamily="18" charset="0"/>
                              <a:cs typeface="Times New Roman" panose="02020603050405020304" pitchFamily="18" charset="0"/>
                            </a:rPr>
                            <m:t>𝑑</m:t>
                          </m:r>
                        </m:e>
                        <m:sup>
                          <m:r>
                            <a:rPr lang="tr-TR" sz="1600" b="0" i="1" kern="0" smtClean="0">
                              <a:effectLst/>
                              <a:latin typeface="Cambria Math" panose="02040503050406030204" pitchFamily="18" charset="0"/>
                              <a:cs typeface="Times New Roman" panose="02020603050405020304" pitchFamily="18" charset="0"/>
                            </a:rPr>
                            <m:t>−</m:t>
                          </m:r>
                        </m:sup>
                      </m:s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D5D1C303-14B1-0BE3-23BD-5B45759E85F2}"/>
                  </a:ext>
                </a:extLst>
              </p:cNvPr>
              <p:cNvSpPr>
                <a:spLocks noGrp="1" noRot="1" noChangeAspect="1" noMove="1" noResize="1" noEditPoints="1" noAdjustHandles="1" noChangeArrowheads="1" noChangeShapeType="1" noTextEdit="1"/>
              </p:cNvSpPr>
              <p:nvPr>
                <p:ph idx="1"/>
              </p:nvPr>
            </p:nvSpPr>
            <p:spPr>
              <a:blipFill>
                <a:blip r:embed="rId2"/>
                <a:stretch>
                  <a:fillRect l="-653" r="-581"/>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80AEA989-ECFB-C3A3-D9B1-7E23942756FB}"/>
              </a:ext>
            </a:extLst>
          </p:cNvPr>
          <p:cNvSpPr>
            <a:spLocks noGrp="1"/>
          </p:cNvSpPr>
          <p:nvPr>
            <p:ph type="title"/>
          </p:nvPr>
        </p:nvSpPr>
        <p:spPr/>
        <p:txBody>
          <a:bodyPr/>
          <a:lstStyle/>
          <a:p>
            <a:r>
              <a:rPr lang="tr-TR"/>
              <a:t>Fehmi ve Ayşe </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400D3A9F-9425-3745-5923-8362E08F4FCE}"/>
                  </a:ext>
                </a:extLst>
              </p:cNvPr>
              <p:cNvSpPr txBox="1"/>
              <p:nvPr/>
            </p:nvSpPr>
            <p:spPr>
              <a:xfrm>
                <a:off x="2195736" y="5661248"/>
                <a:ext cx="4572000"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b="0" i="1">
                              <a:latin typeface="Cambria Math" panose="02040503050406030204" pitchFamily="18" charset="0"/>
                            </a:rPr>
                            <m:t>𝑦</m:t>
                          </m:r>
                        </m:e>
                        <m:sub>
                          <m:r>
                            <a:rPr lang="tr-TR" b="0" i="1">
                              <a:latin typeface="Cambria Math" panose="02040503050406030204" pitchFamily="18" charset="0"/>
                            </a:rPr>
                            <m:t>𝑖𝑗</m:t>
                          </m:r>
                        </m:sub>
                      </m:sSub>
                      <m:r>
                        <a:rPr lang="tr-TR" b="0" i="0">
                          <a:latin typeface="Cambria Math" panose="02040503050406030204" pitchFamily="18" charset="0"/>
                        </a:rPr>
                        <m:t>∈</m:t>
                      </m:r>
                      <m:d>
                        <m:dPr>
                          <m:begChr m:val="{"/>
                          <m:endChr m:val="}"/>
                          <m:ctrlPr>
                            <a:rPr lang="tr-TR" i="1">
                              <a:latin typeface="Cambria Math" panose="02040503050406030204" pitchFamily="18" charset="0"/>
                            </a:rPr>
                          </m:ctrlPr>
                        </m:dPr>
                        <m:e>
                          <m:r>
                            <a:rPr lang="tr-TR" b="0" i="0">
                              <a:latin typeface="Cambria Math" panose="02040503050406030204" pitchFamily="18" charset="0"/>
                            </a:rPr>
                            <m:t>0,1</m:t>
                          </m:r>
                        </m:e>
                      </m:d>
                    </m:oMath>
                  </m:oMathPara>
                </a14:m>
                <a:endParaRPr lang="tr-TR"/>
              </a:p>
            </p:txBody>
          </p:sp>
        </mc:Choice>
        <mc:Fallback xmlns="">
          <p:sp>
            <p:nvSpPr>
              <p:cNvPr id="5" name="Metin kutusu 4">
                <a:extLst>
                  <a:ext uri="{FF2B5EF4-FFF2-40B4-BE49-F238E27FC236}">
                    <a16:creationId xmlns:a16="http://schemas.microsoft.com/office/drawing/2014/main" id="{400D3A9F-9425-3745-5923-8362E08F4FCE}"/>
                  </a:ext>
                </a:extLst>
              </p:cNvPr>
              <p:cNvSpPr txBox="1">
                <a:spLocks noRot="1" noChangeAspect="1" noMove="1" noResize="1" noEditPoints="1" noAdjustHandles="1" noChangeArrowheads="1" noChangeShapeType="1" noTextEdit="1"/>
              </p:cNvSpPr>
              <p:nvPr/>
            </p:nvSpPr>
            <p:spPr>
              <a:xfrm>
                <a:off x="2195736" y="5661248"/>
                <a:ext cx="4572000" cy="395621"/>
              </a:xfrm>
              <a:prstGeom prst="rect">
                <a:avLst/>
              </a:prstGeom>
              <a:blipFill>
                <a:blip r:embed="rId3"/>
                <a:stretch>
                  <a:fillRect b="-6154"/>
                </a:stretch>
              </a:blipFill>
            </p:spPr>
            <p:txBody>
              <a:bodyPr/>
              <a:lstStyle/>
              <a:p>
                <a:r>
                  <a:rPr lang="tr-TR">
                    <a:noFill/>
                  </a:rPr>
                  <a:t> </a:t>
                </a:r>
              </a:p>
            </p:txBody>
          </p:sp>
        </mc:Fallback>
      </mc:AlternateContent>
    </p:spTree>
    <p:extLst>
      <p:ext uri="{BB962C8B-B14F-4D97-AF65-F5344CB8AC3E}">
        <p14:creationId xmlns:p14="http://schemas.microsoft.com/office/powerpoint/2010/main" val="4302547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CB39117-3EBE-6ED8-6D37-5050846152EC}"/>
              </a:ext>
            </a:extLst>
          </p:cNvPr>
          <p:cNvSpPr>
            <a:spLocks noGrp="1"/>
          </p:cNvSpPr>
          <p:nvPr>
            <p:ph idx="1"/>
          </p:nvPr>
        </p:nvSpPr>
        <p:spPr/>
        <p:txBody>
          <a:bodyPr>
            <a:normAutofit/>
          </a:bodyPr>
          <a:lstStyle/>
          <a:p>
            <a:pPr>
              <a:buFont typeface="Arial" panose="020B0604020202020204" pitchFamily="34" charset="0"/>
              <a:buChar char="•"/>
            </a:pPr>
            <a:r>
              <a:rPr lang="tr-TR">
                <a:effectLst/>
              </a:rPr>
              <a:t>Bir yatırım şirketinin yatırım yapabileceği dört alternatifi ve bunun için 1000000 ₺'sı vardır. Alternatifler hisse senedi, tahvil, tasarruf mevduatı ve gayrimenkul olarak belirlenmiştir. Firma, 6 yılın sonunda nakit değerini en üst düzeye çıkaracak yatırımların karmasını belirlemek istemektedir. Hisse senetleri ve tahvillerdeki yatırım fırsatları önümüzdeki 6 yılın her birinin başında mevcuttur. Her yılın başında hisse senetlerine yatırılan her bir Lira 2 yıl sonra 1.20 ₺ (0.20 ₺ \ kar) olarak geri döner ve bu da herhangi bir alternatifte hemen yeniden yatırılabilir. Her yılın başında tahvile yatırılan her bir lira, 3 yıl sonra 1.40 ₺ olarak geri dönecek ve bu da hemen yeniden yatırılabilecek.</a:t>
            </a:r>
          </a:p>
          <a:p>
            <a:pPr>
              <a:buFont typeface="Arial" panose="020B0604020202020204" pitchFamily="34" charset="0"/>
              <a:buChar char="•"/>
            </a:pPr>
            <a:endParaRPr lang="tr-TR"/>
          </a:p>
          <a:p>
            <a:pPr>
              <a:buFont typeface="Arial" panose="020B0604020202020204" pitchFamily="34" charset="0"/>
              <a:buChar char="•"/>
            </a:pPr>
            <a:r>
              <a:rPr lang="tr-TR">
                <a:effectLst/>
              </a:rPr>
              <a:t>Tasarruf mevduatı yatırım imkanı, ikinci yılın başında sadece bir kez kullanılabilir. İkinci yılın başında mevduata yatırılan her bir lira 4 yıl sonra 1.80 ₺ olarak geri dönecektir. Gayrimenkul yatırım fırsatları ise ancak, beşinci ve altıncı yılın başında mevcuttur. Gayrimenkullere yatırılan her bir lira, bir yıl sonra 1.10 ₺ olarak geri dönecektir.</a:t>
            </a:r>
          </a:p>
          <a:p>
            <a:pPr>
              <a:lnSpc>
                <a:spcPct val="100000"/>
              </a:lnSpc>
            </a:pPr>
            <a:endParaRPr lang="tr-TR">
              <a:effectLst/>
            </a:endParaRPr>
          </a:p>
          <a:p>
            <a:pPr>
              <a:lnSpc>
                <a:spcPct val="100000"/>
              </a:lnSpc>
              <a:buFont typeface="Arial" panose="020B0604020202020204" pitchFamily="34" charset="0"/>
              <a:buChar char="•"/>
            </a:pPr>
            <a:r>
              <a:rPr lang="tr-TR">
                <a:effectLst/>
              </a:rPr>
              <a:t>Firma yönetimi, önem sırasına göre listelenen aşağıdaki hedeflere ulaşacak çeşitli alternatiflerde yatırımların optimal karışımını belirlemek istemektedir.</a:t>
            </a:r>
          </a:p>
          <a:p>
            <a:br>
              <a:rPr lang="tr-TR">
                <a:effectLst/>
              </a:rPr>
            </a:br>
            <a:endParaRPr lang="tr-TR"/>
          </a:p>
        </p:txBody>
      </p:sp>
      <p:sp>
        <p:nvSpPr>
          <p:cNvPr id="3" name="Başlık 2">
            <a:extLst>
              <a:ext uri="{FF2B5EF4-FFF2-40B4-BE49-F238E27FC236}">
                <a16:creationId xmlns:a16="http://schemas.microsoft.com/office/drawing/2014/main" id="{2EADDF65-0F9A-C27A-B6D9-842F35BF603B}"/>
              </a:ext>
            </a:extLst>
          </p:cNvPr>
          <p:cNvSpPr>
            <a:spLocks noGrp="1"/>
          </p:cNvSpPr>
          <p:nvPr>
            <p:ph type="title"/>
          </p:nvPr>
        </p:nvSpPr>
        <p:spPr/>
        <p:txBody>
          <a:bodyPr/>
          <a:lstStyle/>
          <a:p>
            <a:r>
              <a:rPr lang="tr-TR"/>
              <a:t>Yatırım Planlama</a:t>
            </a:r>
          </a:p>
        </p:txBody>
      </p:sp>
    </p:spTree>
    <p:extLst>
      <p:ext uri="{BB962C8B-B14F-4D97-AF65-F5344CB8AC3E}">
        <p14:creationId xmlns:p14="http://schemas.microsoft.com/office/powerpoint/2010/main" val="3685676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E809454-0B7C-1A8F-8DB3-ACE2F6A92F2F}"/>
              </a:ext>
            </a:extLst>
          </p:cNvPr>
          <p:cNvSpPr>
            <a:spLocks noGrp="1"/>
          </p:cNvSpPr>
          <p:nvPr>
            <p:ph idx="1"/>
          </p:nvPr>
        </p:nvSpPr>
        <p:spPr/>
        <p:txBody>
          <a:bodyPr/>
          <a:lstStyle/>
          <a:p>
            <a:r>
              <a:rPr lang="tr-TR">
                <a:effectLst/>
              </a:rPr>
              <a:t>P1 : Riski kontrol altında tutabilmek maksadıyla hisse senetlerine ve bonolara yatırılan toplam miktar, toplam yatırımın %40'ı ile sınırlandırılmalıdır.</a:t>
            </a:r>
          </a:p>
          <a:p>
            <a:pPr>
              <a:lnSpc>
                <a:spcPct val="100000"/>
              </a:lnSpc>
            </a:pPr>
            <a:endParaRPr lang="tr-TR">
              <a:effectLst/>
            </a:endParaRPr>
          </a:p>
          <a:p>
            <a:pPr>
              <a:lnSpc>
                <a:spcPct val="100000"/>
              </a:lnSpc>
            </a:pPr>
            <a:r>
              <a:rPr lang="tr-TR">
                <a:effectLst/>
              </a:rPr>
              <a:t>P2: Tasarruf mevduatlarına yatırılan miktar toplam yatırımın en az % 25'i olmalıdır.</a:t>
            </a:r>
          </a:p>
          <a:p>
            <a:pPr>
              <a:lnSpc>
                <a:spcPct val="100000"/>
              </a:lnSpc>
            </a:pPr>
            <a:endParaRPr lang="tr-TR">
              <a:effectLst/>
            </a:endParaRPr>
          </a:p>
          <a:p>
            <a:pPr>
              <a:lnSpc>
                <a:spcPct val="100000"/>
              </a:lnSpc>
            </a:pPr>
            <a:r>
              <a:rPr lang="tr-TR">
                <a:effectLst/>
              </a:rPr>
              <a:t>P3: Gayrimenkulün gelecekte çok cazip olması bekleniyor. Bu sebeple, yönetim gayrimenkul için en az 300.000 ₺ yatırım yapmak istemektedir.</a:t>
            </a:r>
          </a:p>
          <a:p>
            <a:pPr>
              <a:lnSpc>
                <a:spcPct val="100000"/>
              </a:lnSpc>
            </a:pPr>
            <a:endParaRPr lang="tr-TR">
              <a:effectLst/>
            </a:endParaRPr>
          </a:p>
          <a:p>
            <a:pPr>
              <a:lnSpc>
                <a:spcPct val="100000"/>
              </a:lnSpc>
            </a:pPr>
            <a:r>
              <a:rPr lang="tr-TR">
                <a:effectLst/>
              </a:rPr>
              <a:t>P4: Altıncı yılın sonuna kadar toplam nakit değeri maksimize edilmelidir.</a:t>
            </a:r>
          </a:p>
          <a:p>
            <a:br>
              <a:rPr lang="tr-TR">
                <a:effectLst/>
              </a:rPr>
            </a:br>
            <a:endParaRPr lang="tr-TR"/>
          </a:p>
        </p:txBody>
      </p:sp>
      <p:sp>
        <p:nvSpPr>
          <p:cNvPr id="3" name="Başlık 2">
            <a:extLst>
              <a:ext uri="{FF2B5EF4-FFF2-40B4-BE49-F238E27FC236}">
                <a16:creationId xmlns:a16="http://schemas.microsoft.com/office/drawing/2014/main" id="{C7BBAF00-7374-23DC-FD7A-F280D5B6EAA5}"/>
              </a:ext>
            </a:extLst>
          </p:cNvPr>
          <p:cNvSpPr>
            <a:spLocks noGrp="1"/>
          </p:cNvSpPr>
          <p:nvPr>
            <p:ph type="title"/>
          </p:nvPr>
        </p:nvSpPr>
        <p:spPr/>
        <p:txBody>
          <a:bodyPr/>
          <a:lstStyle/>
          <a:p>
            <a:r>
              <a:rPr lang="tr-TR"/>
              <a:t>Yatırım Planlama</a:t>
            </a:r>
          </a:p>
        </p:txBody>
      </p:sp>
    </p:spTree>
    <p:extLst>
      <p:ext uri="{BB962C8B-B14F-4D97-AF65-F5344CB8AC3E}">
        <p14:creationId xmlns:p14="http://schemas.microsoft.com/office/powerpoint/2010/main" val="1606569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78ADD9BC-4F8C-F0F3-0193-534B330B0EF0}"/>
                  </a:ext>
                </a:extLst>
              </p:cNvPr>
              <p:cNvSpPr>
                <a:spLocks noGrp="1"/>
              </p:cNvSpPr>
              <p:nvPr>
                <p:ph idx="1"/>
              </p:nvPr>
            </p:nvSpPr>
            <p:spPr/>
            <p:txBody>
              <a:bodyPr/>
              <a:lstStyle/>
              <a:p>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𝑆</m:t>
                        </m:r>
                      </m:e>
                      <m:sub>
                        <m:r>
                          <a:rPr lang="tr-TR" b="0" i="1" smtClean="0">
                            <a:effectLst/>
                            <a:latin typeface="Cambria Math" panose="02040503050406030204" pitchFamily="18" charset="0"/>
                          </a:rPr>
                          <m:t>𝑖</m:t>
                        </m:r>
                      </m:sub>
                    </m:sSub>
                  </m:oMath>
                </a14:m>
                <a:r>
                  <a:rPr lang="tr-TR">
                    <a:effectLst/>
                  </a:rPr>
                  <a:t> = i yılının başında hisse senetlerine yatırılan para miktarı (i =1,2,3,4,5),</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𝐵</m:t>
                        </m:r>
                      </m:e>
                      <m:sub>
                        <m:r>
                          <a:rPr lang="tr-TR" b="0" i="1" smtClean="0">
                            <a:effectLst/>
                            <a:latin typeface="Cambria Math" panose="02040503050406030204" pitchFamily="18" charset="0"/>
                          </a:rPr>
                          <m:t>𝑖</m:t>
                        </m:r>
                      </m:sub>
                    </m:sSub>
                    <m:r>
                      <a:rPr lang="tr-TR" b="0" i="1" smtClean="0">
                        <a:effectLst/>
                        <a:latin typeface="Cambria Math" panose="02040503050406030204" pitchFamily="18" charset="0"/>
                      </a:rPr>
                      <m:t> </m:t>
                    </m:r>
                  </m:oMath>
                </a14:m>
                <a:r>
                  <a:rPr lang="tr-TR">
                    <a:effectLst/>
                  </a:rPr>
                  <a:t>= tahvillere yatırılan para miktarı,</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𝐶</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rPr>
                      <m:t> </m:t>
                    </m:r>
                  </m:oMath>
                </a14:m>
                <a:r>
                  <a:rPr lang="tr-TR">
                    <a:effectLst/>
                  </a:rPr>
                  <a:t>= 2. yılda tasarruf mevduatlarına yatırılan para miktarı,</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𝑅</m:t>
                        </m:r>
                      </m:e>
                      <m:sub>
                        <m:r>
                          <a:rPr lang="tr-TR" b="0" i="1" smtClean="0">
                            <a:effectLst/>
                            <a:latin typeface="Cambria Math" panose="02040503050406030204" pitchFamily="18" charset="0"/>
                          </a:rPr>
                          <m:t>𝑗</m:t>
                        </m:r>
                      </m:sub>
                    </m:sSub>
                    <m:r>
                      <a:rPr lang="tr-TR" b="0" i="1" smtClean="0">
                        <a:effectLst/>
                        <a:latin typeface="Cambria Math" panose="02040503050406030204" pitchFamily="18" charset="0"/>
                      </a:rPr>
                      <m:t> </m:t>
                    </m:r>
                  </m:oMath>
                </a14:m>
                <a:r>
                  <a:rPr lang="tr-TR">
                    <a:effectLst/>
                  </a:rPr>
                  <a:t>= gayrimenkul yatırımı (j=5,6),</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𝐼</m:t>
                        </m:r>
                      </m:e>
                      <m:sub>
                        <m:r>
                          <a:rPr lang="tr-TR" b="0" i="1" smtClean="0">
                            <a:effectLst/>
                            <a:latin typeface="Cambria Math" panose="02040503050406030204" pitchFamily="18" charset="0"/>
                          </a:rPr>
                          <m:t>𝑖</m:t>
                        </m:r>
                      </m:sub>
                    </m:sSub>
                    <m:r>
                      <a:rPr lang="tr-TR" b="0" i="1" smtClean="0">
                        <a:effectLst/>
                        <a:latin typeface="Cambria Math" panose="02040503050406030204" pitchFamily="18" charset="0"/>
                      </a:rPr>
                      <m:t> </m:t>
                    </m:r>
                  </m:oMath>
                </a14:m>
                <a:r>
                  <a:rPr lang="tr-TR">
                    <a:effectLst/>
                  </a:rPr>
                  <a:t>= i yılında boşta tutulan ve yatırılmayan para miktarı</a:t>
                </a:r>
              </a:p>
              <a:p>
                <a:pPr>
                  <a:lnSpc>
                    <a:spcPct val="100000"/>
                  </a:lnSpc>
                </a:pPr>
                <a:endParaRPr lang="tr-TR"/>
              </a:p>
              <a:p>
                <a:pPr>
                  <a:lnSpc>
                    <a:spcPct val="100000"/>
                  </a:lnSpc>
                </a:pPr>
                <a:br>
                  <a:rPr lang="tr-TR">
                    <a:effectLst/>
                  </a:rPr>
                </a:br>
                <a:endParaRPr lang="tr-TR"/>
              </a:p>
            </p:txBody>
          </p:sp>
        </mc:Choice>
        <mc:Fallback xmlns="">
          <p:sp>
            <p:nvSpPr>
              <p:cNvPr id="2" name="İçerik Yer Tutucusu 1">
                <a:extLst>
                  <a:ext uri="{FF2B5EF4-FFF2-40B4-BE49-F238E27FC236}">
                    <a16:creationId xmlns:a16="http://schemas.microsoft.com/office/drawing/2014/main" id="{78ADD9BC-4F8C-F0F3-0193-534B330B0EF0}"/>
                  </a:ext>
                </a:extLst>
              </p:cNvPr>
              <p:cNvSpPr>
                <a:spLocks noGrp="1" noRot="1" noChangeAspect="1" noMove="1" noResize="1" noEditPoints="1" noAdjustHandles="1" noChangeArrowheads="1" noChangeShapeType="1" noTextEdit="1"/>
              </p:cNvSpPr>
              <p:nvPr>
                <p:ph idx="1"/>
              </p:nvPr>
            </p:nvSpPr>
            <p:spPr>
              <a:blipFill>
                <a:blip r:embed="rId2"/>
                <a:stretch>
                  <a:fillRect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CDBB655-6B76-9114-D683-567D64B32865}"/>
              </a:ext>
            </a:extLst>
          </p:cNvPr>
          <p:cNvSpPr>
            <a:spLocks noGrp="1"/>
          </p:cNvSpPr>
          <p:nvPr>
            <p:ph type="title"/>
          </p:nvPr>
        </p:nvSpPr>
        <p:spPr/>
        <p:txBody>
          <a:bodyPr/>
          <a:lstStyle/>
          <a:p>
            <a:r>
              <a:rPr lang="tr-TR"/>
              <a:t>Yatırım Planlama</a:t>
            </a:r>
          </a:p>
        </p:txBody>
      </p:sp>
      <p:pic>
        <p:nvPicPr>
          <p:cNvPr id="5" name="Resim 4">
            <a:extLst>
              <a:ext uri="{FF2B5EF4-FFF2-40B4-BE49-F238E27FC236}">
                <a16:creationId xmlns:a16="http://schemas.microsoft.com/office/drawing/2014/main" id="{3AF70E1D-3F8A-FFF0-2DC6-C9CC32F7B012}"/>
              </a:ext>
            </a:extLst>
          </p:cNvPr>
          <p:cNvPicPr>
            <a:picLocks noChangeAspect="1"/>
          </p:cNvPicPr>
          <p:nvPr/>
        </p:nvPicPr>
        <p:blipFill>
          <a:blip r:embed="rId3"/>
          <a:stretch>
            <a:fillRect/>
          </a:stretch>
        </p:blipFill>
        <p:spPr>
          <a:xfrm>
            <a:off x="2483768" y="3249058"/>
            <a:ext cx="3528392" cy="21553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16082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487E42C-8C51-7114-9C80-C1835A8DEF48}"/>
                  </a:ext>
                </a:extLst>
              </p:cNvPr>
              <p:cNvSpPr>
                <a:spLocks noGrp="1"/>
              </p:cNvSpPr>
              <p:nvPr>
                <p:ph idx="1"/>
              </p:nvPr>
            </p:nvSpPr>
            <p:spPr/>
            <p:txBody>
              <a:bodyPr>
                <a:normAutofit fontScale="92500" lnSpcReduction="10000"/>
              </a:bodyPr>
              <a:lstStyle/>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İlk yıl yapılabilecek yatırımlar;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=1000000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İkinci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Üçüncü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Dördüncü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Beşinci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Altıncı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+1.8</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6487E42C-8C51-7114-9C80-C1835A8DEF48}"/>
                  </a:ext>
                </a:extLst>
              </p:cNvPr>
              <p:cNvSpPr>
                <a:spLocks noGrp="1" noRot="1" noChangeAspect="1" noMove="1" noResize="1" noEditPoints="1" noAdjustHandles="1" noChangeArrowheads="1" noChangeShapeType="1" noTextEdit="1"/>
              </p:cNvSpPr>
              <p:nvPr>
                <p:ph idx="1"/>
              </p:nvPr>
            </p:nvSpPr>
            <p:spPr>
              <a:blipFill>
                <a:blip r:embed="rId2"/>
                <a:stretch>
                  <a:fillRect l="-508" t="-62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56CFC41-DA04-EF75-3390-AE5FD61777B2}"/>
              </a:ext>
            </a:extLst>
          </p:cNvPr>
          <p:cNvSpPr>
            <a:spLocks noGrp="1"/>
          </p:cNvSpPr>
          <p:nvPr>
            <p:ph type="title"/>
          </p:nvPr>
        </p:nvSpPr>
        <p:spPr/>
        <p:txBody>
          <a:bodyPr/>
          <a:lstStyle/>
          <a:p>
            <a:r>
              <a:rPr lang="tr-TR"/>
              <a:t>Yatırım Planlama</a:t>
            </a:r>
          </a:p>
        </p:txBody>
      </p:sp>
      <p:pic>
        <p:nvPicPr>
          <p:cNvPr id="4" name="Resim 3">
            <a:extLst>
              <a:ext uri="{FF2B5EF4-FFF2-40B4-BE49-F238E27FC236}">
                <a16:creationId xmlns:a16="http://schemas.microsoft.com/office/drawing/2014/main" id="{60AD4AAA-315F-3802-51AB-AA9F9E5F3B65}"/>
              </a:ext>
            </a:extLst>
          </p:cNvPr>
          <p:cNvPicPr>
            <a:picLocks noChangeAspect="1"/>
          </p:cNvPicPr>
          <p:nvPr/>
        </p:nvPicPr>
        <p:blipFill>
          <a:blip r:embed="rId3"/>
          <a:stretch>
            <a:fillRect/>
          </a:stretch>
        </p:blipFill>
        <p:spPr>
          <a:xfrm>
            <a:off x="6084168" y="980729"/>
            <a:ext cx="2880320" cy="17594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8785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79FEA098-0D20-255E-E7A0-DD6180B2B35D}"/>
                  </a:ext>
                </a:extLst>
              </p:cNvPr>
              <p:cNvSpPr>
                <a:spLocks noGrp="1"/>
              </p:cNvSpPr>
              <p:nvPr>
                <p:ph idx="1"/>
              </p:nvPr>
            </p:nvSpPr>
            <p:spPr/>
            <p:txBody>
              <a:bodyPr>
                <a:normAutofit/>
              </a:bodyPr>
              <a:lstStyle/>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Hedef -1:</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0,40</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=0,40</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minimize edilecektir.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İçerik Yer Tutucusu 1">
                <a:extLst>
                  <a:ext uri="{FF2B5EF4-FFF2-40B4-BE49-F238E27FC236}">
                    <a16:creationId xmlns:a16="http://schemas.microsoft.com/office/drawing/2014/main" id="{79FEA098-0D20-255E-E7A0-DD6180B2B35D}"/>
                  </a:ext>
                </a:extLst>
              </p:cNvPr>
              <p:cNvSpPr>
                <a:spLocks noGrp="1" noRot="1" noChangeAspect="1" noMove="1" noResize="1" noEditPoints="1" noAdjustHandles="1" noChangeArrowheads="1" noChangeShapeType="1" noTextEdit="1"/>
              </p:cNvSpPr>
              <p:nvPr>
                <p:ph idx="1"/>
              </p:nvPr>
            </p:nvSpPr>
            <p:spPr>
              <a:blipFill>
                <a:blip r:embed="rId2"/>
                <a:stretch>
                  <a:fillRect l="-653" t="-75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7EBF775B-42A8-9823-BD3D-3DD13B757D4B}"/>
              </a:ext>
            </a:extLst>
          </p:cNvPr>
          <p:cNvSpPr>
            <a:spLocks noGrp="1"/>
          </p:cNvSpPr>
          <p:nvPr>
            <p:ph type="title"/>
          </p:nvPr>
        </p:nvSpPr>
        <p:spPr/>
        <p:txBody>
          <a:bodyPr/>
          <a:lstStyle/>
          <a:p>
            <a:r>
              <a:rPr lang="tr-TR"/>
              <a:t>Yatırım Planlama: Hedef-1</a:t>
            </a:r>
          </a:p>
        </p:txBody>
      </p:sp>
    </p:spTree>
    <p:extLst>
      <p:ext uri="{BB962C8B-B14F-4D97-AF65-F5344CB8AC3E}">
        <p14:creationId xmlns:p14="http://schemas.microsoft.com/office/powerpoint/2010/main" val="3701263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E584BC46-E84A-33BF-9757-5E844AE88309}"/>
                  </a:ext>
                </a:extLst>
              </p:cNvPr>
              <p:cNvSpPr>
                <a:spLocks noGrp="1"/>
              </p:cNvSpPr>
              <p:nvPr>
                <p:ph idx="1"/>
              </p:nvPr>
            </p:nvSpPr>
            <p:spPr/>
            <p:txBody>
              <a:bodyPr/>
              <a:lstStyle/>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Hedef -2:</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0,25</m:t>
                      </m:r>
                      <m:d>
                        <m:d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dPr>
                        <m:e>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e>
                      </m:d>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=0,25</m:t>
                      </m:r>
                      <m:d>
                        <m:d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dPr>
                        <m:e>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e>
                      </m:d>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minimize edilecektir.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E584BC46-E84A-33BF-9757-5E844AE88309}"/>
                  </a:ext>
                </a:extLst>
              </p:cNvPr>
              <p:cNvSpPr>
                <a:spLocks noGrp="1" noRot="1" noChangeAspect="1" noMove="1" noResize="1" noEditPoints="1" noAdjustHandles="1" noChangeArrowheads="1" noChangeShapeType="1" noTextEdit="1"/>
              </p:cNvSpPr>
              <p:nvPr>
                <p:ph idx="1"/>
              </p:nvPr>
            </p:nvSpPr>
            <p:spPr>
              <a:blipFill>
                <a:blip r:embed="rId2"/>
                <a:stretch>
                  <a:fillRect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FBAF38B-FD7F-C03C-99E7-2084888C40DE}"/>
              </a:ext>
            </a:extLst>
          </p:cNvPr>
          <p:cNvSpPr>
            <a:spLocks noGrp="1"/>
          </p:cNvSpPr>
          <p:nvPr>
            <p:ph type="title"/>
          </p:nvPr>
        </p:nvSpPr>
        <p:spPr/>
        <p:txBody>
          <a:bodyPr/>
          <a:lstStyle/>
          <a:p>
            <a:r>
              <a:rPr lang="tr-TR"/>
              <a:t>Yatırım Planlama: Hedef-2</a:t>
            </a:r>
          </a:p>
        </p:txBody>
      </p:sp>
    </p:spTree>
    <p:extLst>
      <p:ext uri="{BB962C8B-B14F-4D97-AF65-F5344CB8AC3E}">
        <p14:creationId xmlns:p14="http://schemas.microsoft.com/office/powerpoint/2010/main" val="14000378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312C3431-996A-6EBA-5971-A6F73D7BDC4D}"/>
                  </a:ext>
                </a:extLst>
              </p:cNvPr>
              <p:cNvSpPr>
                <a:spLocks noGrp="1"/>
              </p:cNvSpPr>
              <p:nvPr>
                <p:ph idx="1"/>
              </p:nvPr>
            </p:nvSpPr>
            <p:spPr/>
            <p:txBody>
              <a:bodyPr/>
              <a:lstStyle/>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Hedef-3:</a:t>
                </a:r>
                <a14:m>
                  <m:oMath xmlns:m="http://schemas.openxmlformats.org/officeDocument/2006/math">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tr-TR" sz="1600" b="0" i="1" kern="0">
                  <a:effectLst/>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ctrlPr>
                            <a:rPr lang="tr-TR" altLang="en-US" i="1" kern="0">
                              <a:latin typeface="Cambria Math" panose="02040503050406030204" pitchFamily="18" charset="0"/>
                              <a:ea typeface="Times New Roman" panose="02020603050405020304" pitchFamily="18" charset="0"/>
                              <a:cs typeface="Times New Roman" panose="02020603050405020304" pitchFamily="18" charset="0"/>
                            </a:rPr>
                          </m:ctrlPr>
                        </m:naryPr>
                        <m:sub>
                          <m:r>
                            <a:rPr lang="tr-TR" altLang="en-US" kern="0">
                              <a:latin typeface="Cambria Math" panose="02040503050406030204" pitchFamily="18" charset="0"/>
                              <a:ea typeface="Times New Roman" panose="02020603050405020304" pitchFamily="18" charset="0"/>
                              <a:cs typeface="Times New Roman" panose="02020603050405020304" pitchFamily="18" charset="0"/>
                            </a:rPr>
                            <m:t>𝑖</m:t>
                          </m:r>
                          <m:r>
                            <a:rPr lang="tr-TR" altLang="en-US" kern="0">
                              <a:latin typeface="Cambria Math" panose="02040503050406030204" pitchFamily="18" charset="0"/>
                              <a:ea typeface="Times New Roman" panose="02020603050405020304" pitchFamily="18" charset="0"/>
                              <a:cs typeface="Times New Roman" panose="02020603050405020304" pitchFamily="18" charset="0"/>
                            </a:rPr>
                            <m:t>=5</m:t>
                          </m:r>
                        </m:sub>
                        <m:sup>
                          <m:r>
                            <a:rPr lang="tr-TR" altLang="en-US" kern="0">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altLang="en-US"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altLang="en-US" kern="0">
                                  <a:latin typeface="Cambria Math" panose="02040503050406030204" pitchFamily="18" charset="0"/>
                                  <a:ea typeface="Times New Roman" panose="02020603050405020304" pitchFamily="18" charset="0"/>
                                  <a:cs typeface="Times New Roman" panose="02020603050405020304" pitchFamily="18" charset="0"/>
                                </a:rPr>
                                <m:t>𝑅</m:t>
                              </m:r>
                            </m:e>
                            <m:sub>
                              <m:r>
                                <a:rPr lang="tr-TR" altLang="en-US" kern="0">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altLang="en-US" kern="0">
                          <a:latin typeface="Cambria Math" panose="02040503050406030204" pitchFamily="18" charset="0"/>
                          <a:ea typeface="Times New Roman" panose="02020603050405020304" pitchFamily="18" charset="0"/>
                          <a:cs typeface="Times New Roman" panose="02020603050405020304" pitchFamily="18" charset="0"/>
                        </a:rPr>
                        <m:t>≥300000</m:t>
                      </m:r>
                    </m:oMath>
                  </m:oMathPara>
                </a14:m>
                <a:endParaRPr lang="tr-TR" altLang="en-US" kern="0" dirty="0">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=300000+</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 minimize </a:t>
                </a: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edilecektir.</a:t>
                </a:r>
                <a:endParaRPr lang="tr-TR"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İçerik Yer Tutucusu 1">
                <a:extLst>
                  <a:ext uri="{FF2B5EF4-FFF2-40B4-BE49-F238E27FC236}">
                    <a16:creationId xmlns:a16="http://schemas.microsoft.com/office/drawing/2014/main" id="{312C3431-996A-6EBA-5971-A6F73D7BDC4D}"/>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66E9609-173A-D0AA-7DB1-85FDCAA1C739}"/>
              </a:ext>
            </a:extLst>
          </p:cNvPr>
          <p:cNvSpPr>
            <a:spLocks noGrp="1"/>
          </p:cNvSpPr>
          <p:nvPr>
            <p:ph type="title"/>
          </p:nvPr>
        </p:nvSpPr>
        <p:spPr/>
        <p:txBody>
          <a:bodyPr/>
          <a:lstStyle/>
          <a:p>
            <a:r>
              <a:rPr lang="tr-TR"/>
              <a:t>Yatırım Planlama: Hedef-3</a:t>
            </a:r>
          </a:p>
        </p:txBody>
      </p:sp>
    </p:spTree>
    <p:extLst>
      <p:ext uri="{BB962C8B-B14F-4D97-AF65-F5344CB8AC3E}">
        <p14:creationId xmlns:p14="http://schemas.microsoft.com/office/powerpoint/2010/main" val="1650708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BEE26CF-F8B8-F0FA-945D-D845503E1CC8}"/>
                  </a:ext>
                </a:extLst>
              </p:cNvPr>
              <p:cNvSpPr>
                <a:spLocks noGrp="1"/>
              </p:cNvSpPr>
              <p:nvPr>
                <p:ph idx="1"/>
              </p:nvPr>
            </p:nvSpPr>
            <p:spPr/>
            <p:txBody>
              <a:bodyPr>
                <a:normAutofit/>
              </a:bodyPr>
              <a:lstStyle/>
              <a:p>
                <a:r>
                  <a:rPr lang="tr-TR">
                    <a:effectLst/>
                  </a:rPr>
                  <a:t>Hedef-4:</a:t>
                </a:r>
              </a:p>
              <a:p>
                <a:pPr>
                  <a:lnSpc>
                    <a:spcPct val="100000"/>
                  </a:lnSpc>
                </a:pPr>
                <a:r>
                  <a:rPr lang="tr-TR">
                    <a:effectLst/>
                  </a:rPr>
                  <a:t>Amaç altıncı yılın sonunda elde edilen geliri maksimize etmek olduğuna göre, altıncı dönem sonuna gelir bırakan yatırımların çıktılarının maksimize edilmesi gerekir, -ki bunlar; S5, B4 ve R6'dır. Gelirin maksimum olması ya maksimizasyon amaçlı bir amaç fonksiyonu ile ya da tanımlanacak çok büyük bir değerden büyük bir gelir kısıtı tanımlanarak yapılabilir. Aşağıda ikinci yönteme ait bir kısıt tanımı yapılmıştır;</a:t>
                </a:r>
              </a:p>
              <a:p>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Kısıt gevşetilerek;</a:t>
                </a:r>
                <a14:m>
                  <m:oMath xmlns:m="http://schemas.openxmlformats.org/officeDocument/2006/math">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ve </a:t>
                </a:r>
                <a14:m>
                  <m:oMath xmlns:m="http://schemas.openxmlformats.org/officeDocument/2006/math">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değişkeni minimize edilir. Bunun anlamı, ``elde edilecek gelir düşünülebilecek çok büyük bir değerden minimum seviyede sapmalıdır‘’.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effectLst/>
                </a:endParaRPr>
              </a:p>
            </p:txBody>
          </p:sp>
        </mc:Choice>
        <mc:Fallback xmlns="">
          <p:sp>
            <p:nvSpPr>
              <p:cNvPr id="2" name="İçerik Yer Tutucusu 1">
                <a:extLst>
                  <a:ext uri="{FF2B5EF4-FFF2-40B4-BE49-F238E27FC236}">
                    <a16:creationId xmlns:a16="http://schemas.microsoft.com/office/drawing/2014/main" id="{5BEE26CF-F8B8-F0FA-945D-D845503E1CC8}"/>
                  </a:ext>
                </a:extLst>
              </p:cNvPr>
              <p:cNvSpPr>
                <a:spLocks noGrp="1" noRot="1" noChangeAspect="1" noMove="1" noResize="1" noEditPoints="1" noAdjustHandles="1" noChangeArrowheads="1" noChangeShapeType="1" noTextEdit="1"/>
              </p:cNvSpPr>
              <p:nvPr>
                <p:ph idx="1"/>
              </p:nvPr>
            </p:nvSpPr>
            <p:spPr>
              <a:blipFill>
                <a:blip r:embed="rId2"/>
                <a:stretch>
                  <a:fillRect l="-653" t="-375" r="-29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F649CC9-DFA5-D38C-E5BD-20BF2C69AD9C}"/>
              </a:ext>
            </a:extLst>
          </p:cNvPr>
          <p:cNvSpPr>
            <a:spLocks noGrp="1"/>
          </p:cNvSpPr>
          <p:nvPr>
            <p:ph type="title"/>
          </p:nvPr>
        </p:nvSpPr>
        <p:spPr/>
        <p:txBody>
          <a:bodyPr/>
          <a:lstStyle/>
          <a:p>
            <a:r>
              <a:rPr lang="tr-TR"/>
              <a:t>Yatırım Planlama: Hedef-4</a:t>
            </a:r>
          </a:p>
        </p:txBody>
      </p:sp>
    </p:spTree>
    <p:extLst>
      <p:ext uri="{BB962C8B-B14F-4D97-AF65-F5344CB8AC3E}">
        <p14:creationId xmlns:p14="http://schemas.microsoft.com/office/powerpoint/2010/main" val="30996489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8F2789C-1A72-0C0B-8092-A0DC183BAF2C}"/>
                  </a:ext>
                </a:extLst>
              </p:cNvPr>
              <p:cNvSpPr>
                <a:spLocks noGrp="1"/>
              </p:cNvSpPr>
              <p:nvPr>
                <p:ph idx="1"/>
              </p:nvPr>
            </p:nvSpPr>
            <p:spPr/>
            <p:txBody>
              <a:bodyPr/>
              <a:lstStyle/>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Amaç fonksiyonu;</a:t>
                </a:r>
                <a14:m>
                  <m:oMath xmlns:m="http://schemas.openxmlformats.org/officeDocument/2006/math">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Problem çözüldüğünde elde edilen 6. dönem geliri; 1980000 ₺ olarak bulunur.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=1000000</m:t>
                    </m:r>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=1800000</m:t>
                    </m:r>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=1120000</m:t>
                    </m:r>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=300000</m:t>
                    </m:r>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=1500000</m:t>
                    </m:r>
                  </m:oMath>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08F2789C-1A72-0C0B-8092-A0DC183BAF2C}"/>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55D90772-BDDC-078E-2DE4-B435A6917091}"/>
              </a:ext>
            </a:extLst>
          </p:cNvPr>
          <p:cNvSpPr>
            <a:spLocks noGrp="1"/>
          </p:cNvSpPr>
          <p:nvPr>
            <p:ph type="title"/>
          </p:nvPr>
        </p:nvSpPr>
        <p:spPr/>
        <p:txBody>
          <a:bodyPr/>
          <a:lstStyle/>
          <a:p>
            <a:r>
              <a:rPr lang="tr-TR"/>
              <a:t>Yatırım Planlama: Amaç</a:t>
            </a:r>
          </a:p>
        </p:txBody>
      </p:sp>
    </p:spTree>
    <p:extLst>
      <p:ext uri="{BB962C8B-B14F-4D97-AF65-F5344CB8AC3E}">
        <p14:creationId xmlns:p14="http://schemas.microsoft.com/office/powerpoint/2010/main" val="2568485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34E18FA-7B98-8F56-5622-93F70C1D853A}"/>
              </a:ext>
            </a:extLst>
          </p:cNvPr>
          <p:cNvSpPr>
            <a:spLocks noGrp="1"/>
          </p:cNvSpPr>
          <p:nvPr>
            <p:ph idx="1"/>
          </p:nvPr>
        </p:nvSpPr>
        <p:spPr/>
        <p:txBody>
          <a:bodyPr/>
          <a:lstStyle/>
          <a:p>
            <a:pPr>
              <a:lnSpc>
                <a:spcPct val="150000"/>
              </a:lnSpc>
              <a:buFont typeface="Arial" panose="020B0604020202020204" pitchFamily="34" charset="0"/>
              <a:buChar char="•"/>
            </a:pPr>
            <a:r>
              <a:rPr lang="tr-TR"/>
              <a:t>Tüm hedef kısıtlamaları, d- ve d+ değişim değişkenleri içeren eşitliklerdir.</a:t>
            </a:r>
          </a:p>
          <a:p>
            <a:pPr>
              <a:lnSpc>
                <a:spcPct val="150000"/>
              </a:lnSpc>
              <a:buFont typeface="Arial" panose="020B0604020202020204" pitchFamily="34" charset="0"/>
              <a:buChar char="•"/>
            </a:pPr>
            <a:endParaRPr lang="tr-TR"/>
          </a:p>
          <a:p>
            <a:pPr>
              <a:lnSpc>
                <a:spcPct val="150000"/>
              </a:lnSpc>
              <a:buFont typeface="Arial" panose="020B0604020202020204" pitchFamily="34" charset="0"/>
              <a:buChar char="•"/>
            </a:pPr>
            <a:r>
              <a:rPr lang="tr-TR"/>
              <a:t>Pozitif sapma değişken (d+), hedef seviyenin aşıldığı miktardır.</a:t>
            </a:r>
          </a:p>
          <a:p>
            <a:pPr>
              <a:lnSpc>
                <a:spcPct val="150000"/>
              </a:lnSpc>
              <a:buFont typeface="Arial" panose="020B0604020202020204" pitchFamily="34" charset="0"/>
              <a:buChar char="•"/>
            </a:pPr>
            <a:endParaRPr lang="tr-TR"/>
          </a:p>
          <a:p>
            <a:pPr>
              <a:lnSpc>
                <a:spcPct val="150000"/>
              </a:lnSpc>
              <a:buFont typeface="Arial" panose="020B0604020202020204" pitchFamily="34" charset="0"/>
              <a:buChar char="•"/>
            </a:pPr>
            <a:r>
              <a:rPr lang="tr-TR"/>
              <a:t>Negatif bir sapma değişkeni (d-), hedef seviyenin hedeflenmemiş olduğu miktardır.</a:t>
            </a:r>
          </a:p>
          <a:p>
            <a:pPr>
              <a:lnSpc>
                <a:spcPct val="150000"/>
              </a:lnSpc>
              <a:buFont typeface="Arial" panose="020B0604020202020204" pitchFamily="34" charset="0"/>
              <a:buChar char="•"/>
            </a:pPr>
            <a:endParaRPr lang="tr-TR"/>
          </a:p>
          <a:p>
            <a:pPr>
              <a:lnSpc>
                <a:spcPct val="150000"/>
              </a:lnSpc>
              <a:buFont typeface="Arial" panose="020B0604020202020204" pitchFamily="34" charset="0"/>
              <a:buChar char="•"/>
            </a:pPr>
            <a:r>
              <a:rPr lang="tr-TR"/>
              <a:t>Bir hedef kısıtlamasında en az bir veya her iki sapma değişkeninin sıfıra eşit olması gerekir. Her iki sapma değişkeni aynı değer alamaz.</a:t>
            </a:r>
          </a:p>
          <a:p>
            <a:pPr>
              <a:lnSpc>
                <a:spcPct val="150000"/>
              </a:lnSpc>
              <a:buFont typeface="Arial" panose="020B0604020202020204" pitchFamily="34" charset="0"/>
              <a:buChar char="•"/>
            </a:pPr>
            <a:endParaRPr lang="tr-TR"/>
          </a:p>
          <a:p>
            <a:pPr>
              <a:lnSpc>
                <a:spcPct val="150000"/>
              </a:lnSpc>
              <a:buFont typeface="Arial" panose="020B0604020202020204" pitchFamily="34" charset="0"/>
              <a:buChar char="•"/>
            </a:pPr>
            <a:r>
              <a:rPr lang="tr-TR"/>
              <a:t>Bir hedef programlama modelindeki amaç fonksiyonu, hedef öncelikleri sırasındaki hedeflerden sapmayı en aza indirmeyi amaçlamaktadır.</a:t>
            </a:r>
          </a:p>
          <a:p>
            <a:endParaRPr lang="tr-TR"/>
          </a:p>
        </p:txBody>
      </p:sp>
      <p:sp>
        <p:nvSpPr>
          <p:cNvPr id="3" name="Başlık 2">
            <a:extLst>
              <a:ext uri="{FF2B5EF4-FFF2-40B4-BE49-F238E27FC236}">
                <a16:creationId xmlns:a16="http://schemas.microsoft.com/office/drawing/2014/main" id="{A15DDD0B-567D-985E-1DDB-A1114FE943A7}"/>
              </a:ext>
            </a:extLst>
          </p:cNvPr>
          <p:cNvSpPr>
            <a:spLocks noGrp="1"/>
          </p:cNvSpPr>
          <p:nvPr>
            <p:ph type="title"/>
          </p:nvPr>
        </p:nvSpPr>
        <p:spPr/>
        <p:txBody>
          <a:bodyPr/>
          <a:lstStyle/>
          <a:p>
            <a:r>
              <a:rPr lang="tr-TR"/>
              <a:t>Kısıt Gevşetme Nedir ? </a:t>
            </a:r>
          </a:p>
        </p:txBody>
      </p:sp>
    </p:spTree>
    <p:extLst>
      <p:ext uri="{BB962C8B-B14F-4D97-AF65-F5344CB8AC3E}">
        <p14:creationId xmlns:p14="http://schemas.microsoft.com/office/powerpoint/2010/main" val="21868382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B3F5704-1468-2E27-3059-B206B49255AD}"/>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tr-TR">
                    <a:effectLst/>
                  </a:rPr>
                  <a:t>Bir satıcının şatış yapacağı üç şehir bulunmaktadır. Bulunduğu yerden A şehrine 122 km, B şehrine 377 km ve C şehrine 48 km uzaklıktadır. Ay içerisinde 3000 Km seyahat sınırlaması vardır. Yemek ve diğer masraflar A şehrinde 95 ₺, B şehrinde 130 ₺ ve C şehrinde 180 </a:t>
                </a:r>
                <a:r>
                  <a:rPr lang="tr-TR" i="0">
                    <a:effectLst/>
                  </a:rPr>
                  <a:t>₺</a:t>
                </a:r>
                <a:r>
                  <a:rPr lang="tr-TR">
                    <a:effectLst/>
                  </a:rPr>
                  <a:t> olarak belirlenmiştir. Muhasebe servisi 2000 ₺ harcırah sağlamaktadır. A şehrine seyahat 800 ₺, B şehrine seyahat 1300 ₺ ve C şehrine seyahat 1800 ₺ kazandırmaktadır. Satıcı 20000 ₺ üzerinde gelir elde etmek istemektedir. </a:t>
                </a:r>
              </a:p>
              <a:p>
                <a:pPr>
                  <a:lnSpc>
                    <a:spcPct val="100000"/>
                  </a:lnSpc>
                </a:pPr>
                <a:endParaRPr lang="tr-TR">
                  <a:effectLst/>
                </a:endParaRPr>
              </a:p>
              <a:p>
                <a:pPr>
                  <a:lnSpc>
                    <a:spcPct val="100000"/>
                  </a:lnSpc>
                  <a:buFont typeface="Arial" panose="020B0604020202020204" pitchFamily="34" charset="0"/>
                  <a:buChar char="•"/>
                </a:pPr>
                <a:r>
                  <a:rPr lang="tr-TR">
                    <a:effectLst/>
                  </a:rPr>
                  <a:t>Satışları en üst düzeye çıkaracak ve beklentisini karşılayıp karşılayamadığını görebileceği modeli kurunuz? </a:t>
                </a:r>
              </a:p>
              <a:p>
                <a:pPr>
                  <a:lnSpc>
                    <a:spcPct val="107000"/>
                  </a:lnSpc>
                  <a:spcAft>
                    <a:spcPts val="800"/>
                  </a:spcAft>
                </a:pPr>
                <a14:m>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 şehrine yapacağı seyahat sayısı, </a:t>
                </a:r>
              </a:p>
              <a:p>
                <a:pPr>
                  <a:lnSpc>
                    <a:spcPct val="107000"/>
                  </a:lnSpc>
                  <a:spcAft>
                    <a:spcPts val="800"/>
                  </a:spcAft>
                </a:pP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B şehrine yapacağı seyahat sayısı,</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C şehrine yapacağı seyahat sayısı,</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Problemi önce bir optimizasyon problemi olarak ele alarak, satıcının karını maksimize eden modeli kuralım.</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=800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+1300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+1800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+377</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+48</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95 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≤2000</m:t>
                    </m:r>
                  </m:oMath>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AB3F5704-1468-2E27-3059-B206B49255AD}"/>
                  </a:ext>
                </a:extLst>
              </p:cNvPr>
              <p:cNvSpPr>
                <a:spLocks noGrp="1" noRot="1" noChangeAspect="1" noMove="1" noResize="1" noEditPoints="1" noAdjustHandles="1" noChangeArrowheads="1" noChangeShapeType="1" noTextEdit="1"/>
              </p:cNvSpPr>
              <p:nvPr>
                <p:ph idx="1"/>
              </p:nvPr>
            </p:nvSpPr>
            <p:spPr>
              <a:blipFill>
                <a:blip r:embed="rId2"/>
                <a:stretch>
                  <a:fillRect l="-508" t="-750" r="-50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04ABEF9-FDAE-8946-7C85-23F1D18F50E1}"/>
              </a:ext>
            </a:extLst>
          </p:cNvPr>
          <p:cNvSpPr>
            <a:spLocks noGrp="1"/>
          </p:cNvSpPr>
          <p:nvPr>
            <p:ph type="title"/>
          </p:nvPr>
        </p:nvSpPr>
        <p:spPr/>
        <p:txBody>
          <a:bodyPr/>
          <a:lstStyle/>
          <a:p>
            <a:r>
              <a:rPr lang="tr-TR"/>
              <a:t>Satıcı Problemi</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49F633BB-2375-573F-D456-B31061C4946F}"/>
                  </a:ext>
                </a:extLst>
              </p:cNvPr>
              <p:cNvSpPr txBox="1"/>
              <p:nvPr/>
            </p:nvSpPr>
            <p:spPr>
              <a:xfrm>
                <a:off x="3217306" y="6181804"/>
                <a:ext cx="4572000" cy="369332"/>
              </a:xfrm>
              <a:prstGeom prst="rect">
                <a:avLst/>
              </a:prstGeom>
              <a:noFill/>
            </p:spPr>
            <p:txBody>
              <a:bodyPr wrap="square">
                <a:spAutoFit/>
              </a:bodyPr>
              <a:lstStyle/>
              <a:p>
                <a14:m>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oMath>
                </a14:m>
                <a:r>
                  <a:rPr lang="tr-TR"/>
                  <a:t>, </a:t>
                </a:r>
                <a14:m>
                  <m:oMath xmlns:m="http://schemas.openxmlformats.org/officeDocument/2006/math">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i="1" kern="0">
                            <a:latin typeface="Cambria Math" panose="02040503050406030204" pitchFamily="18" charset="0"/>
                            <a:ea typeface="Times New Roman" panose="02020603050405020304" pitchFamily="18" charset="0"/>
                            <a:cs typeface="Times New Roman" panose="02020603050405020304" pitchFamily="18" charset="0"/>
                          </a:rPr>
                          <m:t>𝑋</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𝐵</m:t>
                        </m:r>
                      </m:sub>
                    </m:sSub>
                  </m:oMath>
                </a14:m>
                <a:r>
                  <a:rPr lang="tr-TR"/>
                  <a:t>, </a:t>
                </a:r>
                <a14:m>
                  <m:oMath xmlns:m="http://schemas.openxmlformats.org/officeDocument/2006/math">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i="1" kern="0">
                            <a:latin typeface="Cambria Math" panose="02040503050406030204" pitchFamily="18" charset="0"/>
                            <a:ea typeface="Times New Roman" panose="02020603050405020304" pitchFamily="18" charset="0"/>
                            <a:cs typeface="Times New Roman" panose="02020603050405020304" pitchFamily="18" charset="0"/>
                          </a:rPr>
                          <m:t>𝑋</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0 </m:t>
                    </m:r>
                  </m:oMath>
                </a14:m>
                <a:r>
                  <a:rPr lang="tr-TR" altLang="en-US" sz="1500" i="1" dirty="0">
                    <a:solidFill>
                      <a:schemeClr val="tx1">
                        <a:lumMod val="65000"/>
                        <a:lumOff val="35000"/>
                      </a:schemeClr>
                    </a:solidFill>
                    <a:latin typeface="+mj-lt"/>
                    <a:ea typeface="맑은 고딕" pitchFamily="50" charset="-127"/>
                  </a:rPr>
                  <a:t>ve </a:t>
                </a:r>
                <a:r>
                  <a:rPr lang="tr-TR" altLang="en-US" sz="1500" i="1" dirty="0" err="1">
                    <a:solidFill>
                      <a:schemeClr val="tx1">
                        <a:lumMod val="65000"/>
                        <a:lumOff val="35000"/>
                      </a:schemeClr>
                    </a:solidFill>
                    <a:latin typeface="+mj-lt"/>
                    <a:ea typeface="맑은 고딕" pitchFamily="50" charset="-127"/>
                  </a:rPr>
                  <a:t>tamsayılı</a:t>
                </a:r>
                <a:endParaRPr lang="tr-TR" altLang="en-US" sz="1500" i="1" dirty="0">
                  <a:solidFill>
                    <a:schemeClr val="tx1">
                      <a:lumMod val="65000"/>
                      <a:lumOff val="35000"/>
                    </a:schemeClr>
                  </a:solidFill>
                  <a:latin typeface="+mj-lt"/>
                  <a:ea typeface="맑은 고딕" pitchFamily="50" charset="-127"/>
                </a:endParaRPr>
              </a:p>
            </p:txBody>
          </p:sp>
        </mc:Choice>
        <mc:Fallback xmlns="">
          <p:sp>
            <p:nvSpPr>
              <p:cNvPr id="5" name="Metin kutusu 4">
                <a:extLst>
                  <a:ext uri="{FF2B5EF4-FFF2-40B4-BE49-F238E27FC236}">
                    <a16:creationId xmlns:a16="http://schemas.microsoft.com/office/drawing/2014/main" id="{49F633BB-2375-573F-D456-B31061C4946F}"/>
                  </a:ext>
                </a:extLst>
              </p:cNvPr>
              <p:cNvSpPr txBox="1">
                <a:spLocks noRot="1" noChangeAspect="1" noMove="1" noResize="1" noEditPoints="1" noAdjustHandles="1" noChangeArrowheads="1" noChangeShapeType="1" noTextEdit="1"/>
              </p:cNvSpPr>
              <p:nvPr/>
            </p:nvSpPr>
            <p:spPr>
              <a:xfrm>
                <a:off x="3217306" y="6181804"/>
                <a:ext cx="4572000" cy="369332"/>
              </a:xfrm>
              <a:prstGeom prst="rect">
                <a:avLst/>
              </a:prstGeom>
              <a:blipFill>
                <a:blip r:embed="rId3"/>
                <a:stretch>
                  <a:fillRect t="-8197" b="-24590"/>
                </a:stretch>
              </a:blipFill>
            </p:spPr>
            <p:txBody>
              <a:bodyPr/>
              <a:lstStyle/>
              <a:p>
                <a:r>
                  <a:rPr lang="tr-TR">
                    <a:noFill/>
                  </a:rPr>
                  <a:t> </a:t>
                </a:r>
              </a:p>
            </p:txBody>
          </p:sp>
        </mc:Fallback>
      </mc:AlternateContent>
    </p:spTree>
    <p:extLst>
      <p:ext uri="{BB962C8B-B14F-4D97-AF65-F5344CB8AC3E}">
        <p14:creationId xmlns:p14="http://schemas.microsoft.com/office/powerpoint/2010/main" val="15820621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0C682E5-B140-3B65-FF31-24DB24900987}"/>
                  </a:ext>
                </a:extLst>
              </p:cNvPr>
              <p:cNvSpPr>
                <a:spLocks noGrp="1"/>
              </p:cNvSpPr>
              <p:nvPr>
                <p:ph idx="1"/>
              </p:nvPr>
            </p:nvSpPr>
            <p:spPr/>
            <p:txBody>
              <a:bodyPr/>
              <a:lstStyle/>
              <a:p>
                <a:r>
                  <a:rPr lang="tr-TR">
                    <a:effectLst/>
                  </a:rPr>
                  <a:t>Satıcının amacı 20000 ₺ üzerinde bir kazanç elde edip edemeyeceğini modeli çözerek görebilir. Çözümden 19900 ₺  olarak bulunmuştur. Bu kazancı elde edebilmek için, B şehrine 7 kez ve C şehrine 6 kez seyahat etmelidir. </a:t>
                </a:r>
                <a:r>
                  <a:rPr lang="tr-TR" altLang="en-US" dirty="0"/>
                  <a:t>Toplam 2927 Km </a:t>
                </a:r>
                <a14:m>
                  <m:oMath xmlns:m="http://schemas.openxmlformats.org/officeDocument/2006/math">
                    <m:d>
                      <m:dPr>
                        <m:ctrlPr>
                          <a:rPr lang="tr-TR" altLang="en-US" i="1">
                            <a:latin typeface="Cambria Math" panose="02040503050406030204" pitchFamily="18" charset="0"/>
                          </a:rPr>
                        </m:ctrlPr>
                      </m:dPr>
                      <m:e>
                        <m:r>
                          <a:rPr lang="tr-TR" altLang="en-US">
                            <a:latin typeface="Cambria Math" panose="02040503050406030204" pitchFamily="18" charset="0"/>
                          </a:rPr>
                          <m:t>377×7+6×48</m:t>
                        </m:r>
                      </m:e>
                    </m:d>
                  </m:oMath>
                </a14:m>
                <a:r>
                  <a:rPr lang="tr-TR" altLang="en-US" dirty="0"/>
                  <a:t> yol </a:t>
                </a:r>
                <a:r>
                  <a:rPr lang="tr-TR" dirty="0">
                    <a:effectLst/>
                  </a:rPr>
                  <a:t>yapıp, 1990 ₺ </a:t>
                </a:r>
                <a14:m>
                  <m:oMath xmlns:m="http://schemas.openxmlformats.org/officeDocument/2006/math">
                    <m:d>
                      <m:dPr>
                        <m:ctrlPr>
                          <a:rPr lang="tr-TR" altLang="en-US" i="1">
                            <a:latin typeface="Cambria Math" panose="02040503050406030204" pitchFamily="18" charset="0"/>
                          </a:rPr>
                        </m:ctrlPr>
                      </m:dPr>
                      <m:e>
                        <m:r>
                          <a:rPr lang="tr-TR" altLang="en-US">
                            <a:latin typeface="Cambria Math" panose="02040503050406030204" pitchFamily="18" charset="0"/>
                          </a:rPr>
                          <m:t>7×130+6×180</m:t>
                        </m:r>
                      </m:e>
                    </m:d>
                  </m:oMath>
                </a14:m>
                <a:r>
                  <a:rPr lang="tr-TR" dirty="0">
                    <a:effectLst/>
                  </a:rPr>
                  <a:t> masraf </a:t>
                </a:r>
                <a:r>
                  <a:rPr lang="tr-TR">
                    <a:effectLst/>
                  </a:rPr>
                  <a:t>yapacaktır.</a:t>
                </a:r>
              </a:p>
              <a:p>
                <a:endParaRPr lang="tr-TR"/>
              </a:p>
              <a:p>
                <a:pPr>
                  <a:lnSpc>
                    <a:spcPct val="107000"/>
                  </a:lnSpc>
                  <a:spcAft>
                    <a:spcPts val="800"/>
                  </a:spcAft>
                </a:pPr>
                <a:r>
                  <a:rPr lang="tr-TR" altLang="en-US"/>
                  <a:t>Şimdi geliri 20000 ₺ seviyesine yükseltecek bir kısıt tanımlayalım </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≥20000</m:t>
                      </m:r>
                    </m:oMath>
                  </m:oMathPara>
                </a14:m>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altLang="en-US" dirty="0"/>
                  <a:t>Kısıtlarımızı geliri 20000 ₺ seviyesine yükseltmek için gerekli kısıt gevşetmelerini yapalım. </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122 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+ 377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+ 48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3000 +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95 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2000 +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mc:Choice>
        <mc:Fallback xmlns="">
          <p:sp>
            <p:nvSpPr>
              <p:cNvPr id="2" name="İçerik Yer Tutucusu 1">
                <a:extLst>
                  <a:ext uri="{FF2B5EF4-FFF2-40B4-BE49-F238E27FC236}">
                    <a16:creationId xmlns:a16="http://schemas.microsoft.com/office/drawing/2014/main" id="{50C682E5-B140-3B65-FF31-24DB24900987}"/>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D8CFB42F-DCE7-2933-FFDF-A45B4C0066DF}"/>
              </a:ext>
            </a:extLst>
          </p:cNvPr>
          <p:cNvSpPr>
            <a:spLocks noGrp="1"/>
          </p:cNvSpPr>
          <p:nvPr>
            <p:ph type="title"/>
          </p:nvPr>
        </p:nvSpPr>
        <p:spPr/>
        <p:txBody>
          <a:bodyPr/>
          <a:lstStyle/>
          <a:p>
            <a:r>
              <a:rPr lang="tr-TR"/>
              <a:t>Satıcı Problemi</a:t>
            </a:r>
          </a:p>
        </p:txBody>
      </p:sp>
    </p:spTree>
    <p:extLst>
      <p:ext uri="{BB962C8B-B14F-4D97-AF65-F5344CB8AC3E}">
        <p14:creationId xmlns:p14="http://schemas.microsoft.com/office/powerpoint/2010/main" val="15712719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21D59425-3D0F-EC73-7DFC-EA869C9420A1}"/>
                  </a:ext>
                </a:extLst>
              </p:cNvPr>
              <p:cNvSpPr>
                <a:spLocks noGrp="1"/>
              </p:cNvSpPr>
              <p:nvPr>
                <p:ph idx="1"/>
              </p:nvPr>
            </p:nvSpPr>
            <p:spPr/>
            <p:txBody>
              <a:bodyPr>
                <a:normAutofit/>
              </a:bodyPr>
              <a:lstStyle/>
              <a:p>
                <a:pPr>
                  <a:lnSpc>
                    <a:spcPct val="107000"/>
                  </a:lnSpc>
                  <a:spcAft>
                    <a:spcPts val="800"/>
                  </a:spcAft>
                  <a:buFont typeface="Arial" panose="020B0604020202020204" pitchFamily="34" charset="0"/>
                  <a:buChar char="•"/>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Gelir kısıtını katı bir şekilde kullanıyor ve mutlaka ulaşmak istiyoruz, bu durumda gelir kısıtında bir esnetme yapmıyoruz. Bu şartlar altında amaç denklemimiz aşağıdaki gibi tanımlanır ve nihai model görüldüğü gibidir.</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𝐺</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122 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+ 377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+ 48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3000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95 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2000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𝑣𝑒</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𝑇𝑎𝑚</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𝑠𝑎𝑦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ı</m:t>
                          </m:r>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𝑣𝑒</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=1437,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gelir seviyesi 20100 ₺ olarak bulunur.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Buradan da anlaşılıyorki, bu gelir seviyesine ulaşabilmek için harcama limitinde toplam 10 ₺ artış yapmak gerekmektedir. Yeni plan ile 1437 Km daha az seyahet edilecektir.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21D59425-3D0F-EC73-7DFC-EA869C9420A1}"/>
                  </a:ext>
                </a:extLst>
              </p:cNvPr>
              <p:cNvSpPr>
                <a:spLocks noGrp="1" noRot="1" noChangeAspect="1" noMove="1" noResize="1" noEditPoints="1" noAdjustHandles="1" noChangeArrowheads="1" noChangeShapeType="1" noTextEdit="1"/>
              </p:cNvSpPr>
              <p:nvPr>
                <p:ph idx="1"/>
              </p:nvPr>
            </p:nvSpPr>
            <p:spPr>
              <a:blipFill>
                <a:blip r:embed="rId2"/>
                <a:stretch>
                  <a:fillRect l="-508" t="-750" r="-65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F24A95B4-96C2-A778-75D0-7528672FCAD2}"/>
              </a:ext>
            </a:extLst>
          </p:cNvPr>
          <p:cNvSpPr>
            <a:spLocks noGrp="1"/>
          </p:cNvSpPr>
          <p:nvPr>
            <p:ph type="title"/>
          </p:nvPr>
        </p:nvSpPr>
        <p:spPr/>
        <p:txBody>
          <a:bodyPr/>
          <a:lstStyle/>
          <a:p>
            <a:r>
              <a:rPr lang="tr-TR"/>
              <a:t>Satıcı Problemi</a:t>
            </a:r>
          </a:p>
        </p:txBody>
      </p:sp>
    </p:spTree>
    <p:extLst>
      <p:ext uri="{BB962C8B-B14F-4D97-AF65-F5344CB8AC3E}">
        <p14:creationId xmlns:p14="http://schemas.microsoft.com/office/powerpoint/2010/main" val="22389176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A5CF8C5-A665-0492-6E06-FC8B6AFF0BF7}"/>
                  </a:ext>
                </a:extLst>
              </p:cNvPr>
              <p:cNvSpPr>
                <a:spLocks noGrp="1"/>
              </p:cNvSpPr>
              <p:nvPr>
                <p:ph idx="1"/>
              </p:nvPr>
            </p:nvSpPr>
            <p:spPr>
              <a:xfrm>
                <a:off x="395536" y="1052736"/>
                <a:ext cx="8402525" cy="5313734"/>
              </a:xfrm>
            </p:spPr>
            <p:txBody>
              <a:bodyPr>
                <a:normAutofit lnSpcReduction="10000"/>
              </a:bodyPr>
              <a:lstStyle/>
              <a:p>
                <a:r>
                  <a:rPr lang="tr-TR">
                    <a:effectLst/>
                  </a:rPr>
                  <a:t>Makine imalat ltd. Belirli dört ürün için bir makinada işlem yapmaktadır. İşlerin işlenme zamanları ve teslim tarihleri, gecikme durumundaki cezalar tabloda verilmiştir. Amaç minimum ceza ile ürünü teslim etmektir.</a:t>
                </a:r>
              </a:p>
              <a:p>
                <a:endParaRPr lang="tr-TR"/>
              </a:p>
              <a:p>
                <a:endParaRPr lang="tr-TR"/>
              </a:p>
              <a:p>
                <a:endParaRPr lang="tr-TR"/>
              </a:p>
              <a:p>
                <a:endParaRPr lang="tr-T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𝑖</m:t>
                        </m:r>
                      </m:sub>
                    </m:sSub>
                  </m:oMath>
                </a14:m>
                <a:r>
                  <a:rPr lang="tr-TR">
                    <a:effectLst/>
                  </a:rPr>
                  <a:t> i ürününün üretime başlanma zamanını göstermek üzere model aşağıdaki gibi kurulur. </a:t>
                </a:r>
              </a:p>
              <a:p>
                <a:r>
                  <a:rPr lang="tr-TR">
                    <a:effectLst/>
                  </a:rPr>
                  <a:t>**(1.ve 2. ürün için - Ya 2. ürün önce üretilir yada 1.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e>
                      </m:d>
                      <m:r>
                        <a:rPr lang="tr-TR" i="1" smtClean="0">
                          <a:effectLst/>
                          <a:latin typeface="Cambria Math" panose="02040503050406030204" pitchFamily="18" charset="0"/>
                        </a:rPr>
                        <m:t>≥17−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12</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e>
                      </m:d>
                      <m:r>
                        <a:rPr lang="tr-TR" i="1" smtClean="0">
                          <a:effectLst/>
                          <a:latin typeface="Cambria Math" panose="02040503050406030204" pitchFamily="18" charset="0"/>
                        </a:rPr>
                        <m:t>≥3 − </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12</m:t>
                              </m:r>
                            </m:sub>
                          </m:sSub>
                        </m:e>
                      </m:d>
                    </m:oMath>
                  </m:oMathPara>
                </a14:m>
                <a:endParaRPr lang="tr-TR">
                  <a:effectLst/>
                </a:endParaRPr>
              </a:p>
              <a:p>
                <a:pPr>
                  <a:lnSpc>
                    <a:spcPct val="100000"/>
                  </a:lnSpc>
                </a:pPr>
                <a:r>
                  <a:rPr lang="tr-TR">
                    <a:effectLst/>
                  </a:rPr>
                  <a:t>**(1.ve 3. ürün için - Ya 3. ürün önce üretilir yada 1.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e>
                      </m:d>
                      <m:r>
                        <a:rPr lang="tr-TR" i="1" smtClean="0">
                          <a:effectLst/>
                          <a:latin typeface="Cambria Math" panose="02040503050406030204" pitchFamily="18" charset="0"/>
                        </a:rPr>
                        <m:t>≥16−</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e>
                      </m:d>
                      <m:r>
                        <a:rPr lang="tr-TR" i="1" smtClean="0">
                          <a:effectLst/>
                          <a:latin typeface="Cambria Math" panose="02040503050406030204" pitchFamily="18" charset="0"/>
                        </a:rPr>
                        <m:t>≥3 − </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13</m:t>
                              </m:r>
                            </m:sub>
                          </m:sSub>
                        </m:e>
                      </m:d>
                    </m:oMath>
                  </m:oMathPara>
                </a14:m>
                <a:endParaRPr lang="tr-TR">
                  <a:effectLst/>
                </a:endParaRPr>
              </a:p>
              <a:p>
                <a:pPr>
                  <a:lnSpc>
                    <a:spcPct val="100000"/>
                  </a:lnSpc>
                </a:pPr>
                <a:r>
                  <a:rPr lang="tr-TR">
                    <a:effectLst/>
                  </a:rPr>
                  <a:t>**(1.ve 4. ürün için - Ya 4. ürün önce üretilir yada 1.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e>
                      </m:d>
                      <m:r>
                        <a:rPr lang="tr-TR" i="1" smtClean="0">
                          <a:effectLst/>
                          <a:latin typeface="Cambria Math" panose="02040503050406030204" pitchFamily="18" charset="0"/>
                        </a:rPr>
                        <m:t>≥4 −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14</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e>
                      </m:d>
                      <m:r>
                        <a:rPr lang="tr-TR" i="1" smtClean="0">
                          <a:effectLst/>
                          <a:latin typeface="Cambria Math" panose="02040503050406030204" pitchFamily="18" charset="0"/>
                        </a:rPr>
                        <m:t>≥3 − </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14</m:t>
                              </m:r>
                            </m:sub>
                          </m:sSub>
                        </m:e>
                      </m:d>
                    </m:oMath>
                  </m:oMathPara>
                </a14:m>
                <a:endParaRPr lang="tr-TR">
                  <a:effectLst/>
                </a:endParaRPr>
              </a:p>
              <a:p>
                <a:pPr>
                  <a:lnSpc>
                    <a:spcPct val="100000"/>
                  </a:lnSpc>
                </a:pPr>
                <a:r>
                  <a:rPr lang="tr-TR">
                    <a:effectLst/>
                  </a:rPr>
                  <a:t>**(2.ve 3. ürün için - Ya 3. ürün önce üretilir yada 2.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e>
                      </m:d>
                      <m:r>
                        <a:rPr lang="tr-TR" i="1" smtClean="0">
                          <a:effectLst/>
                          <a:latin typeface="Cambria Math" panose="02040503050406030204" pitchFamily="18" charset="0"/>
                        </a:rPr>
                        <m:t>≥16 −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e>
                      </m:d>
                      <m:r>
                        <a:rPr lang="tr-TR" i="1" smtClean="0">
                          <a:effectLst/>
                          <a:latin typeface="Cambria Math" panose="02040503050406030204" pitchFamily="18" charset="0"/>
                        </a:rPr>
                        <m:t>≥17−</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23</m:t>
                              </m:r>
                            </m:sub>
                          </m:sSub>
                        </m:e>
                      </m:d>
                    </m:oMath>
                  </m:oMathPara>
                </a14:m>
                <a:endParaRPr lang="tr-TR">
                  <a:effectLst/>
                </a:endParaRPr>
              </a:p>
              <a:p>
                <a:endParaRPr lang="tr-TR"/>
              </a:p>
              <a:p>
                <a:endParaRPr lang="tr-TR"/>
              </a:p>
            </p:txBody>
          </p:sp>
        </mc:Choice>
        <mc:Fallback xmlns="">
          <p:sp>
            <p:nvSpPr>
              <p:cNvPr id="2" name="İçerik Yer Tutucusu 1">
                <a:extLst>
                  <a:ext uri="{FF2B5EF4-FFF2-40B4-BE49-F238E27FC236}">
                    <a16:creationId xmlns:a16="http://schemas.microsoft.com/office/drawing/2014/main" id="{8A5CF8C5-A665-0492-6E06-FC8B6AFF0BF7}"/>
                  </a:ext>
                </a:extLst>
              </p:cNvPr>
              <p:cNvSpPr>
                <a:spLocks noGrp="1" noRot="1" noChangeAspect="1" noMove="1" noResize="1" noEditPoints="1" noAdjustHandles="1" noChangeArrowheads="1" noChangeShapeType="1" noTextEdit="1"/>
              </p:cNvSpPr>
              <p:nvPr>
                <p:ph idx="1"/>
              </p:nvPr>
            </p:nvSpPr>
            <p:spPr>
              <a:xfrm>
                <a:off x="395536" y="1052736"/>
                <a:ext cx="8402525" cy="5313734"/>
              </a:xfrm>
              <a:blipFill>
                <a:blip r:embed="rId2"/>
                <a:stretch>
                  <a:fillRect l="-435" t="-804" r="-871"/>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336C5F06-DDB5-D3C5-7CA7-2E1E04BAB1F6}"/>
              </a:ext>
            </a:extLst>
          </p:cNvPr>
          <p:cNvSpPr>
            <a:spLocks noGrp="1"/>
          </p:cNvSpPr>
          <p:nvPr>
            <p:ph type="title"/>
          </p:nvPr>
        </p:nvSpPr>
        <p:spPr/>
        <p:txBody>
          <a:bodyPr/>
          <a:lstStyle/>
          <a:p>
            <a:r>
              <a:rPr lang="tr-TR"/>
              <a:t>Çizelgeleme</a:t>
            </a:r>
          </a:p>
        </p:txBody>
      </p:sp>
      <p:pic>
        <p:nvPicPr>
          <p:cNvPr id="5" name="Resim 4">
            <a:extLst>
              <a:ext uri="{FF2B5EF4-FFF2-40B4-BE49-F238E27FC236}">
                <a16:creationId xmlns:a16="http://schemas.microsoft.com/office/drawing/2014/main" id="{74FA239F-4083-B2E7-B61A-C7D6CBCEFB52}"/>
              </a:ext>
            </a:extLst>
          </p:cNvPr>
          <p:cNvPicPr>
            <a:picLocks noChangeAspect="1"/>
          </p:cNvPicPr>
          <p:nvPr/>
        </p:nvPicPr>
        <p:blipFill>
          <a:blip r:embed="rId3"/>
          <a:stretch>
            <a:fillRect/>
          </a:stretch>
        </p:blipFill>
        <p:spPr>
          <a:xfrm>
            <a:off x="5148064" y="1628800"/>
            <a:ext cx="3369322" cy="1100686"/>
          </a:xfrm>
          <a:prstGeom prst="rect">
            <a:avLst/>
          </a:prstGeom>
        </p:spPr>
      </p:pic>
    </p:spTree>
    <p:extLst>
      <p:ext uri="{BB962C8B-B14F-4D97-AF65-F5344CB8AC3E}">
        <p14:creationId xmlns:p14="http://schemas.microsoft.com/office/powerpoint/2010/main" val="32309510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1E97400-6EA6-E1D3-68A3-E2489B0013D5}"/>
                  </a:ext>
                </a:extLst>
              </p:cNvPr>
              <p:cNvSpPr>
                <a:spLocks noGrp="1"/>
              </p:cNvSpPr>
              <p:nvPr>
                <p:ph idx="1"/>
              </p:nvPr>
            </p:nvSpPr>
            <p:spPr/>
            <p:txBody>
              <a:bodyPr>
                <a:normAutofit fontScale="92500" lnSpcReduction="10000"/>
              </a:bodyPr>
              <a:lstStyle/>
              <a:p>
                <a:pPr>
                  <a:lnSpc>
                    <a:spcPct val="100000"/>
                  </a:lnSpc>
                </a:pPr>
                <a:r>
                  <a:rPr lang="tr-TR">
                    <a:effectLst/>
                  </a:rPr>
                  <a:t>**(2.ve 4. ürün için - Ya 4. ürün önce üretilir yada 2.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e>
                      </m:d>
                      <m:r>
                        <a:rPr lang="tr-TR" i="1" smtClean="0">
                          <a:effectLst/>
                          <a:latin typeface="Cambria Math" panose="02040503050406030204" pitchFamily="18" charset="0"/>
                        </a:rPr>
                        <m:t>≥4−</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24</m:t>
                          </m:r>
                        </m:sub>
                      </m:sSub>
                    </m:oMath>
                  </m:oMathPara>
                </a14:m>
                <a:endParaRPr lang="tr-TR">
                  <a:effectLst/>
                </a:endParaRPr>
              </a:p>
              <a:p>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e>
                      </m:d>
                      <m:r>
                        <a:rPr lang="tr-TR" i="1" smtClean="0">
                          <a:effectLst/>
                          <a:latin typeface="Cambria Math" panose="02040503050406030204" pitchFamily="18" charset="0"/>
                        </a:rPr>
                        <m:t>≥17−</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24</m:t>
                              </m:r>
                            </m:sub>
                          </m:sSub>
                        </m:e>
                      </m:d>
                    </m:oMath>
                  </m:oMathPara>
                </a14:m>
                <a:endParaRPr lang="tr-TR"/>
              </a:p>
              <a:p>
                <a:endParaRPr lang="tr-TR"/>
              </a:p>
              <a:p>
                <a:r>
                  <a:rPr lang="tr-TR">
                    <a:effectLst/>
                  </a:rPr>
                  <a:t>**(3.ve 4. ürün için - Ya 4. ürün önce üretilir yada 3.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e>
                      </m:d>
                      <m:r>
                        <a:rPr lang="tr-TR" i="1" smtClean="0">
                          <a:effectLst/>
                          <a:latin typeface="Cambria Math" panose="02040503050406030204" pitchFamily="18" charset="0"/>
                        </a:rPr>
                        <m:t>≥4−</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34</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e>
                      </m:d>
                      <m:r>
                        <a:rPr lang="tr-TR" i="1" smtClean="0">
                          <a:effectLst/>
                          <a:latin typeface="Cambria Math" panose="02040503050406030204" pitchFamily="18" charset="0"/>
                        </a:rPr>
                        <m:t>≥16−</m:t>
                      </m:r>
                      <m:r>
                        <a:rPr lang="tr-TR" i="1" smtClean="0">
                          <a:effectLst/>
                          <a:latin typeface="Cambria Math" panose="02040503050406030204" pitchFamily="18" charset="0"/>
                        </a:rPr>
                        <m:t>𝑀</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34</m:t>
                              </m:r>
                            </m:sub>
                          </m:sSub>
                        </m:e>
                      </m:d>
                    </m:oMath>
                  </m:oMathPara>
                </a14:m>
                <a:endParaRPr lang="tr-TR">
                  <a:effectLst/>
                </a:endParaRPr>
              </a:p>
              <a:p>
                <a:pPr>
                  <a:lnSpc>
                    <a:spcPct val="100000"/>
                  </a:lnSpc>
                </a:pPr>
                <a:endParaRPr lang="tr-TR"/>
              </a:p>
              <a:p>
                <a:r>
                  <a:rPr lang="tr-TR">
                    <a:effectLst/>
                  </a:rPr>
                  <a:t>İşlem süreleri için ceza alıp almayacakları</a:t>
                </a: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≤27−3</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≤22−17</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≤34−16</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≤26−4</m:t>
                      </m:r>
                    </m:oMath>
                  </m:oMathPara>
                </a14:m>
                <a:endParaRPr lang="tr-TR">
                  <a:effectLst/>
                </a:endParaRPr>
              </a:p>
              <a:p>
                <a:pPr>
                  <a:lnSpc>
                    <a:spcPct val="100000"/>
                  </a:lnSpc>
                </a:pPr>
                <a:r>
                  <a:rPr lang="tr-TR">
                    <a:effectLst/>
                  </a:rPr>
                  <a:t>Teslim tarihindeki sapmalar minimize edilecek;</a:t>
                </a: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1</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1</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24</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2</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2</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5</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3</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3</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18</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4</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4</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22</m:t>
                      </m:r>
                    </m:oMath>
                  </m:oMathPara>
                </a14:m>
                <a:endParaRPr lang="tr-TR">
                  <a:effectLst/>
                </a:endParaRPr>
              </a:p>
              <a:p>
                <a:pPr>
                  <a:lnSpc>
                    <a:spcPct val="100000"/>
                  </a:lnSpc>
                </a:pPr>
                <a:endParaRPr lang="tr-TR">
                  <a:effectLst/>
                </a:endParaRP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17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1</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+13 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2</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+35</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3</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+14</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4</m:t>
                          </m:r>
                        </m:sub>
                        <m:sup>
                          <m:r>
                            <a:rPr lang="tr-TR" i="1" smtClean="0">
                              <a:effectLst/>
                              <a:latin typeface="Cambria Math" panose="02040503050406030204" pitchFamily="18" charset="0"/>
                            </a:rPr>
                            <m:t>+</m:t>
                          </m:r>
                        </m:sup>
                      </m:sSubSup>
                    </m:oMath>
                  </m:oMathPara>
                </a14:m>
                <a:endParaRPr lang="tr-TR">
                  <a:effectLst/>
                </a:endParaRPr>
              </a:p>
              <a:p>
                <a:endParaRPr lang="tr-TR"/>
              </a:p>
            </p:txBody>
          </p:sp>
        </mc:Choice>
        <mc:Fallback xmlns="">
          <p:sp>
            <p:nvSpPr>
              <p:cNvPr id="2" name="İçerik Yer Tutucusu 1">
                <a:extLst>
                  <a:ext uri="{FF2B5EF4-FFF2-40B4-BE49-F238E27FC236}">
                    <a16:creationId xmlns:a16="http://schemas.microsoft.com/office/drawing/2014/main" id="{61E97400-6EA6-E1D3-68A3-E2489B0013D5}"/>
                  </a:ext>
                </a:extLst>
              </p:cNvPr>
              <p:cNvSpPr>
                <a:spLocks noGrp="1" noRot="1" noChangeAspect="1" noMove="1" noResize="1" noEditPoints="1" noAdjustHandles="1" noChangeArrowheads="1" noChangeShapeType="1" noTextEdit="1"/>
              </p:cNvSpPr>
              <p:nvPr>
                <p:ph idx="1"/>
              </p:nvPr>
            </p:nvSpPr>
            <p:spPr>
              <a:blipFill>
                <a:blip r:embed="rId2"/>
                <a:stretch>
                  <a:fillRect l="-290" t="-75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1B0FBBEE-BABC-EF97-9018-1CF9BDD48E24}"/>
              </a:ext>
            </a:extLst>
          </p:cNvPr>
          <p:cNvSpPr>
            <a:spLocks noGrp="1"/>
          </p:cNvSpPr>
          <p:nvPr>
            <p:ph type="title"/>
          </p:nvPr>
        </p:nvSpPr>
        <p:spPr/>
        <p:txBody>
          <a:bodyPr/>
          <a:lstStyle/>
          <a:p>
            <a:r>
              <a:rPr lang="tr-TR"/>
              <a:t>Çizelgeleme</a:t>
            </a:r>
          </a:p>
        </p:txBody>
      </p:sp>
    </p:spTree>
    <p:extLst>
      <p:ext uri="{BB962C8B-B14F-4D97-AF65-F5344CB8AC3E}">
        <p14:creationId xmlns:p14="http://schemas.microsoft.com/office/powerpoint/2010/main" val="27094122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4340" y="2708920"/>
            <a:ext cx="8795320" cy="1347567"/>
          </a:xfrm>
        </p:spPr>
        <p:txBody>
          <a:bodyPr/>
          <a:lstStyle/>
          <a:p>
            <a:r>
              <a:rPr lang="tr-TR" altLang="ko-KR">
                <a:solidFill>
                  <a:srgbClr val="EA6131"/>
                </a:solidFill>
              </a:rPr>
              <a:t>T</a:t>
            </a:r>
            <a:r>
              <a:rPr lang="tr-TR" altLang="ko-KR"/>
              <a:t>EŞEKKÜRLER</a:t>
            </a:r>
            <a:endParaRPr lang="ko-KR"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0AF551-7240-7614-C06D-BD40D4E99F1E}"/>
              </a:ext>
            </a:extLst>
          </p:cNvPr>
          <p:cNvSpPr>
            <a:spLocks noGrp="1"/>
          </p:cNvSpPr>
          <p:nvPr>
            <p:ph type="ctrTitle"/>
          </p:nvPr>
        </p:nvSpPr>
        <p:spPr/>
        <p:txBody>
          <a:bodyPr/>
          <a:lstStyle/>
          <a:p>
            <a:r>
              <a:rPr lang="tr-TR">
                <a:solidFill>
                  <a:srgbClr val="EA6131"/>
                </a:solidFill>
              </a:rPr>
              <a:t>Ö</a:t>
            </a:r>
            <a:r>
              <a:rPr lang="tr-TR"/>
              <a:t>zvektör</a:t>
            </a:r>
          </a:p>
        </p:txBody>
      </p:sp>
    </p:spTree>
    <p:extLst>
      <p:ext uri="{BB962C8B-B14F-4D97-AF65-F5344CB8AC3E}">
        <p14:creationId xmlns:p14="http://schemas.microsoft.com/office/powerpoint/2010/main" val="35590593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6C278C04-59B7-D456-E6BE-2966EA31871D}"/>
                  </a:ext>
                </a:extLst>
              </p:cNvPr>
              <p:cNvSpPr>
                <a:spLocks noGrp="1"/>
              </p:cNvSpPr>
              <p:nvPr>
                <p:ph idx="1"/>
              </p:nvPr>
            </p:nvSpPr>
            <p:spPr>
              <a:xfrm>
                <a:off x="370737" y="1556792"/>
                <a:ext cx="8402525" cy="4881686"/>
              </a:xfrm>
            </p:spPr>
            <p:txBody>
              <a:bodyPr/>
              <a:lstStyle/>
              <a:p>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det</m:t>
                          </m:r>
                        </m:fName>
                        <m:e>
                          <m:d>
                            <m:dPr>
                              <m:ctrlPr>
                                <a:rPr lang="tr-TR" b="0" i="1" smtClean="0">
                                  <a:latin typeface="Cambria Math" panose="02040503050406030204" pitchFamily="18" charset="0"/>
                                </a:rPr>
                              </m:ctrlPr>
                            </m:dPr>
                            <m:e>
                              <m:r>
                                <a:rPr lang="tr-TR" b="0" i="1" smtClean="0">
                                  <a:latin typeface="Cambria Math" panose="02040503050406030204" pitchFamily="18" charset="0"/>
                                </a:rPr>
                                <m:t>𝐴</m:t>
                              </m:r>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𝜆</m:t>
                              </m:r>
                              <m:r>
                                <a:rPr lang="tr-TR" b="0" i="1" smtClean="0">
                                  <a:latin typeface="Cambria Math" panose="02040503050406030204" pitchFamily="18" charset="0"/>
                                  <a:ea typeface="Cambria Math" panose="02040503050406030204" pitchFamily="18" charset="0"/>
                                </a:rPr>
                                <m:t>𝐼</m:t>
                              </m:r>
                            </m:e>
                          </m:d>
                        </m:e>
                      </m:func>
                      <m:r>
                        <a:rPr lang="tr-TR" b="0" i="1" smtClean="0">
                          <a:latin typeface="Cambria Math" panose="02040503050406030204" pitchFamily="18" charset="0"/>
                          <a:ea typeface="Cambria Math" panose="02040503050406030204" pitchFamily="18" charset="0"/>
                        </a:rPr>
                        <m:t>=0</m:t>
                      </m:r>
                    </m:oMath>
                  </m:oMathPara>
                </a14:m>
                <a:endParaRPr lang="tr-TR" b="0">
                  <a:ea typeface="Cambria Math" panose="02040503050406030204" pitchFamily="18" charset="0"/>
                </a:endParaRPr>
              </a:p>
              <a:p>
                <a:endParaRPr lang="tr-TR"/>
              </a:p>
              <a:p>
                <a:endParaRPr lang="tr-TR"/>
              </a:p>
              <a:p>
                <a:endParaRPr lang="tr-TR"/>
              </a:p>
              <a:p>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det</m:t>
                          </m:r>
                        </m:fName>
                        <m:e>
                          <m:d>
                            <m:dPr>
                              <m:ctrlPr>
                                <a:rPr lang="tr-TR" b="0" i="1" smtClean="0">
                                  <a:latin typeface="Cambria Math" panose="02040503050406030204" pitchFamily="18" charset="0"/>
                                </a:rPr>
                              </m:ctrlPr>
                            </m:dPr>
                            <m:e>
                              <m:d>
                                <m:dPr>
                                  <m:begChr m:val="["/>
                                  <m:endChr m:val="]"/>
                                  <m:ctrlPr>
                                    <a:rPr lang="tr-TR" i="1" smtClean="0">
                                      <a:latin typeface="Cambria Math" panose="02040503050406030204" pitchFamily="18" charset="0"/>
                                    </a:rPr>
                                  </m:ctrlPr>
                                </m:dPr>
                                <m:e>
                                  <m:m>
                                    <m:mPr>
                                      <m:mcs>
                                        <m:mc>
                                          <m:mcPr>
                                            <m:count m:val="3"/>
                                            <m:mcJc m:val="center"/>
                                          </m:mcPr>
                                        </m:mc>
                                      </m:mcs>
                                      <m:ctrlPr>
                                        <a:rPr lang="tr-TR" b="0" i="1" smtClean="0">
                                          <a:latin typeface="Cambria Math" panose="02040503050406030204" pitchFamily="18" charset="0"/>
                                        </a:rPr>
                                      </m:ctrlPr>
                                    </m:mPr>
                                    <m:mr>
                                      <m:e>
                                        <m:r>
                                          <m:rPr>
                                            <m:brk m:alnAt="7"/>
                                          </m:rPr>
                                          <a:rPr lang="tr-TR" b="0" i="1" smtClean="0">
                                            <a:latin typeface="Cambria Math" panose="02040503050406030204" pitchFamily="18" charset="0"/>
                                          </a:rPr>
                                          <m:t>1</m:t>
                                        </m:r>
                                      </m:e>
                                      <m:e>
                                        <m:r>
                                          <a:rPr lang="tr-TR" b="0" i="1" smtClean="0">
                                            <a:latin typeface="Cambria Math" panose="02040503050406030204" pitchFamily="18" charset="0"/>
                                          </a:rPr>
                                          <m:t>1</m:t>
                                        </m:r>
                                      </m:e>
                                      <m:e>
                                        <m:r>
                                          <a:rPr lang="tr-TR" b="0" i="1" smtClean="0">
                                            <a:latin typeface="Cambria Math" panose="02040503050406030204" pitchFamily="18" charset="0"/>
                                          </a:rPr>
                                          <m:t>.5</m:t>
                                        </m:r>
                                      </m:e>
                                    </m:mr>
                                    <m:mr>
                                      <m:e>
                                        <m:r>
                                          <a:rPr lang="tr-TR" b="0" i="1" smtClean="0">
                                            <a:latin typeface="Cambria Math" panose="02040503050406030204" pitchFamily="18" charset="0"/>
                                          </a:rPr>
                                          <m:t>1</m:t>
                                        </m:r>
                                      </m:e>
                                      <m:e>
                                        <m:r>
                                          <a:rPr lang="tr-TR" b="0" i="1" smtClean="0">
                                            <a:latin typeface="Cambria Math" panose="02040503050406030204" pitchFamily="18" charset="0"/>
                                          </a:rPr>
                                          <m:t>1</m:t>
                                        </m:r>
                                      </m:e>
                                      <m:e>
                                        <m:r>
                                          <a:rPr lang="tr-TR" b="0" i="1" smtClean="0">
                                            <a:latin typeface="Cambria Math" panose="02040503050406030204" pitchFamily="18" charset="0"/>
                                          </a:rPr>
                                          <m:t>.5</m:t>
                                        </m:r>
                                      </m:e>
                                    </m:mr>
                                    <m:mr>
                                      <m:e>
                                        <m:r>
                                          <a:rPr lang="tr-TR" b="0" i="1" smtClean="0">
                                            <a:latin typeface="Cambria Math" panose="02040503050406030204" pitchFamily="18" charset="0"/>
                                          </a:rPr>
                                          <m:t>2</m:t>
                                        </m:r>
                                      </m:e>
                                      <m:e>
                                        <m:r>
                                          <a:rPr lang="tr-TR" b="0" i="1" smtClean="0">
                                            <a:latin typeface="Cambria Math" panose="02040503050406030204" pitchFamily="18" charset="0"/>
                                          </a:rPr>
                                          <m:t>2</m:t>
                                        </m:r>
                                      </m:e>
                                      <m:e>
                                        <m:r>
                                          <a:rPr lang="tr-TR" b="0" i="1" smtClean="0">
                                            <a:latin typeface="Cambria Math" panose="02040503050406030204" pitchFamily="18" charset="0"/>
                                          </a:rPr>
                                          <m:t>1</m:t>
                                        </m:r>
                                      </m:e>
                                    </m:mr>
                                    <m:mr>
                                      <m:e>
                                        <m:r>
                                          <a:rPr lang="tr-TR" b="0" i="1" smtClean="0">
                                            <a:latin typeface="Cambria Math" panose="02040503050406030204" pitchFamily="18" charset="0"/>
                                          </a:rPr>
                                          <m:t>2</m:t>
                                        </m:r>
                                      </m:e>
                                      <m:e>
                                        <m:r>
                                          <a:rPr lang="tr-TR" b="0" i="1" smtClean="0">
                                            <a:latin typeface="Cambria Math" panose="02040503050406030204" pitchFamily="18" charset="0"/>
                                          </a:rPr>
                                          <m:t>.25</m:t>
                                        </m:r>
                                      </m:e>
                                      <m:e>
                                        <m:r>
                                          <a:rPr lang="tr-TR" b="0" i="1" smtClean="0">
                                            <a:latin typeface="Cambria Math" panose="02040503050406030204" pitchFamily="18" charset="0"/>
                                          </a:rPr>
                                          <m:t>.25</m:t>
                                        </m:r>
                                      </m:e>
                                    </m:mr>
                                    <m:mr>
                                      <m:e>
                                        <m:r>
                                          <a:rPr lang="tr-TR" b="0" i="1" smtClean="0">
                                            <a:latin typeface="Cambria Math" panose="02040503050406030204" pitchFamily="18" charset="0"/>
                                          </a:rPr>
                                          <m:t>2</m:t>
                                        </m:r>
                                      </m:e>
                                      <m:e>
                                        <m:r>
                                          <a:rPr lang="tr-TR" b="0" i="1" smtClean="0">
                                            <a:latin typeface="Cambria Math" panose="02040503050406030204" pitchFamily="18" charset="0"/>
                                          </a:rPr>
                                          <m:t>.5</m:t>
                                        </m:r>
                                      </m:e>
                                      <m:e>
                                        <m:r>
                                          <a:rPr lang="tr-TR" b="0" i="1" smtClean="0">
                                            <a:latin typeface="Cambria Math" panose="02040503050406030204" pitchFamily="18" charset="0"/>
                                          </a:rPr>
                                          <m:t>.25</m:t>
                                        </m:r>
                                      </m:e>
                                    </m:mr>
                                  </m:m>
                                  <m:r>
                                    <a:rPr lang="tr-TR" b="0" i="1" smtClean="0">
                                      <a:latin typeface="Cambria Math" panose="02040503050406030204" pitchFamily="18" charset="0"/>
                                    </a:rPr>
                                    <m:t>   </m:t>
                                  </m:r>
                                  <m:m>
                                    <m:mPr>
                                      <m:mcs>
                                        <m:mc>
                                          <m:mcPr>
                                            <m:count m:val="2"/>
                                            <m:mcJc m:val="center"/>
                                          </m:mcPr>
                                        </m:mc>
                                      </m:mcs>
                                      <m:ctrlPr>
                                        <a:rPr lang="tr-TR" i="1" smtClean="0">
                                          <a:latin typeface="Cambria Math" panose="02040503050406030204" pitchFamily="18" charset="0"/>
                                        </a:rPr>
                                      </m:ctrlPr>
                                    </m:mPr>
                                    <m:mr>
                                      <m:e>
                                        <m:r>
                                          <m:rPr>
                                            <m:brk m:alnAt="7"/>
                                          </m:rPr>
                                          <a:rPr lang="tr-TR" b="0" i="1" smtClean="0">
                                            <a:latin typeface="Cambria Math" panose="02040503050406030204" pitchFamily="18" charset="0"/>
                                          </a:rPr>
                                          <m:t>.</m:t>
                                        </m:r>
                                        <m:r>
                                          <a:rPr lang="tr-TR" b="0" i="1" smtClean="0">
                                            <a:latin typeface="Cambria Math" panose="02040503050406030204" pitchFamily="18" charset="0"/>
                                          </a:rPr>
                                          <m:t>5</m:t>
                                        </m:r>
                                      </m:e>
                                      <m:e>
                                        <m:r>
                                          <a:rPr lang="tr-TR" b="0" i="1" smtClean="0">
                                            <a:latin typeface="Cambria Math" panose="02040503050406030204" pitchFamily="18" charset="0"/>
                                          </a:rPr>
                                          <m:t>.5</m:t>
                                        </m:r>
                                      </m:e>
                                    </m:mr>
                                    <m:mr>
                                      <m:e>
                                        <m:r>
                                          <a:rPr lang="tr-TR" b="0" i="1" smtClean="0">
                                            <a:latin typeface="Cambria Math" panose="02040503050406030204" pitchFamily="18" charset="0"/>
                                          </a:rPr>
                                          <m:t>2</m:t>
                                        </m:r>
                                      </m:e>
                                      <m:e>
                                        <m:r>
                                          <a:rPr lang="tr-TR" b="0" i="1" smtClean="0">
                                            <a:latin typeface="Cambria Math" panose="02040503050406030204" pitchFamily="18" charset="0"/>
                                          </a:rPr>
                                          <m:t>2</m:t>
                                        </m:r>
                                      </m:e>
                                    </m:mr>
                                    <m:mr>
                                      <m:e>
                                        <m:r>
                                          <a:rPr lang="tr-TR" b="0" i="1" smtClean="0">
                                            <a:latin typeface="Cambria Math" panose="02040503050406030204" pitchFamily="18" charset="0"/>
                                          </a:rPr>
                                          <m:t>4</m:t>
                                        </m:r>
                                      </m:e>
                                      <m:e>
                                        <m:r>
                                          <a:rPr lang="tr-TR" b="0" i="1" smtClean="0">
                                            <a:latin typeface="Cambria Math" panose="02040503050406030204" pitchFamily="18" charset="0"/>
                                          </a:rPr>
                                          <m:t>4</m:t>
                                        </m:r>
                                      </m:e>
                                    </m:mr>
                                    <m:mr>
                                      <m:e>
                                        <m:r>
                                          <a:rPr lang="tr-TR" b="0" i="1" smtClean="0">
                                            <a:latin typeface="Cambria Math" panose="02040503050406030204" pitchFamily="18" charset="0"/>
                                          </a:rPr>
                                          <m:t>1</m:t>
                                        </m:r>
                                      </m:e>
                                      <m:e>
                                        <m:r>
                                          <a:rPr lang="tr-TR" b="0" i="1" smtClean="0">
                                            <a:latin typeface="Cambria Math" panose="02040503050406030204" pitchFamily="18" charset="0"/>
                                          </a:rPr>
                                          <m:t>1</m:t>
                                        </m:r>
                                      </m:e>
                                    </m:mr>
                                    <m:mr>
                                      <m:e>
                                        <m:r>
                                          <a:rPr lang="tr-TR" b="0" i="1" smtClean="0">
                                            <a:latin typeface="Cambria Math" panose="02040503050406030204" pitchFamily="18" charset="0"/>
                                          </a:rPr>
                                          <m:t>1</m:t>
                                        </m:r>
                                      </m:e>
                                      <m:e>
                                        <m:r>
                                          <a:rPr lang="tr-TR" b="0" i="1" smtClean="0">
                                            <a:latin typeface="Cambria Math" panose="02040503050406030204" pitchFamily="18" charset="0"/>
                                          </a:rPr>
                                          <m:t>1</m:t>
                                        </m:r>
                                      </m:e>
                                    </m:mr>
                                  </m:m>
                                </m:e>
                              </m:d>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𝜆</m:t>
                              </m:r>
                              <m:d>
                                <m:dPr>
                                  <m:begChr m:val="["/>
                                  <m:endChr m:val="]"/>
                                  <m:ctrlPr>
                                    <a:rPr lang="tr-TR" b="0" i="1" smtClean="0">
                                      <a:latin typeface="Cambria Math" panose="02040503050406030204" pitchFamily="18" charset="0"/>
                                      <a:ea typeface="Cambria Math" panose="02040503050406030204" pitchFamily="18" charset="0"/>
                                    </a:rPr>
                                  </m:ctrlPr>
                                </m:dPr>
                                <m:e>
                                  <m:m>
                                    <m:mPr>
                                      <m:mcs>
                                        <m:mc>
                                          <m:mcPr>
                                            <m:count m:val="3"/>
                                            <m:mcJc m:val="center"/>
                                          </m:mcPr>
                                        </m:mc>
                                      </m:mcs>
                                      <m:ctrlPr>
                                        <a:rPr lang="tr-TR" b="0"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1</m:t>
                                        </m:r>
                                      </m:e>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mr>
                                    <m:mr>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1</m:t>
                                        </m:r>
                                      </m:e>
                                      <m:e>
                                        <m:r>
                                          <a:rPr lang="tr-TR" b="0" i="1" smtClean="0">
                                            <a:latin typeface="Cambria Math" panose="02040503050406030204" pitchFamily="18" charset="0"/>
                                            <a:ea typeface="Cambria Math" panose="02040503050406030204" pitchFamily="18" charset="0"/>
                                          </a:rPr>
                                          <m:t>0</m:t>
                                        </m:r>
                                      </m:e>
                                    </m:mr>
                                    <m:mr>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1</m:t>
                                        </m:r>
                                      </m:e>
                                    </m:mr>
                                    <m:mr>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mr>
                                    <m:mr>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mr>
                                  </m:m>
                                  <m:r>
                                    <a:rPr lang="tr-TR" b="0" i="1" smtClean="0">
                                      <a:latin typeface="Cambria Math" panose="02040503050406030204" pitchFamily="18" charset="0"/>
                                      <a:ea typeface="Cambria Math" panose="02040503050406030204" pitchFamily="18" charset="0"/>
                                    </a:rPr>
                                    <m:t>   </m:t>
                                  </m:r>
                                  <m:m>
                                    <m:mPr>
                                      <m:mcs>
                                        <m:mc>
                                          <m:mcPr>
                                            <m:count m:val="2"/>
                                            <m:mcJc m:val="center"/>
                                          </m:mcPr>
                                        </m:mc>
                                      </m:mcs>
                                      <m:ctrlPr>
                                        <a:rPr lang="tr-TR" b="0"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rPr>
                                          <m:t>0</m:t>
                                        </m:r>
                                      </m:e>
                                    </m:mr>
                                    <m:mr>
                                      <m:e>
                                        <m:r>
                                          <a:rPr lang="tr-TR" b="0" i="1" smtClean="0">
                                            <a:latin typeface="Cambria Math" panose="02040503050406030204" pitchFamily="18" charset="0"/>
                                          </a:rPr>
                                          <m:t>0</m:t>
                                        </m:r>
                                      </m:e>
                                      <m:e>
                                        <m:r>
                                          <a:rPr lang="tr-TR" b="0" i="1" smtClean="0">
                                            <a:latin typeface="Cambria Math" panose="02040503050406030204" pitchFamily="18" charset="0"/>
                                          </a:rPr>
                                          <m:t>0</m:t>
                                        </m:r>
                                      </m:e>
                                    </m:mr>
                                    <m:mr>
                                      <m:e>
                                        <m:r>
                                          <a:rPr lang="tr-TR" b="0" i="1" smtClean="0">
                                            <a:latin typeface="Cambria Math" panose="02040503050406030204" pitchFamily="18" charset="0"/>
                                          </a:rPr>
                                          <m:t>0</m:t>
                                        </m:r>
                                      </m:e>
                                      <m:e>
                                        <m:r>
                                          <a:rPr lang="tr-TR" b="0" i="1" smtClean="0">
                                            <a:latin typeface="Cambria Math" panose="02040503050406030204" pitchFamily="18" charset="0"/>
                                          </a:rPr>
                                          <m:t>0</m:t>
                                        </m:r>
                                      </m:e>
                                    </m:mr>
                                    <m:mr>
                                      <m:e>
                                        <m:r>
                                          <a:rPr lang="tr-TR" b="0" i="1" smtClean="0">
                                            <a:latin typeface="Cambria Math" panose="02040503050406030204" pitchFamily="18" charset="0"/>
                                          </a:rPr>
                                          <m:t>1</m:t>
                                        </m:r>
                                      </m:e>
                                      <m:e>
                                        <m:r>
                                          <a:rPr lang="tr-TR" b="0" i="1" smtClean="0">
                                            <a:latin typeface="Cambria Math" panose="02040503050406030204" pitchFamily="18" charset="0"/>
                                          </a:rPr>
                                          <m:t>0</m:t>
                                        </m:r>
                                      </m:e>
                                    </m:mr>
                                    <m:mr>
                                      <m:e>
                                        <m:r>
                                          <a:rPr lang="tr-TR" b="0" i="1" smtClean="0">
                                            <a:latin typeface="Cambria Math" panose="02040503050406030204" pitchFamily="18" charset="0"/>
                                          </a:rPr>
                                          <m:t>0</m:t>
                                        </m:r>
                                      </m:e>
                                      <m:e>
                                        <m:r>
                                          <a:rPr lang="tr-TR" b="0" i="1" smtClean="0">
                                            <a:latin typeface="Cambria Math" panose="02040503050406030204" pitchFamily="18" charset="0"/>
                                          </a:rPr>
                                          <m:t>1</m:t>
                                        </m:r>
                                      </m:e>
                                    </m:mr>
                                  </m:m>
                                </m:e>
                              </m:d>
                            </m:e>
                          </m:d>
                        </m:e>
                      </m:func>
                      <m:r>
                        <a:rPr lang="tr-TR" b="0" i="1" smtClean="0">
                          <a:latin typeface="Cambria Math" panose="02040503050406030204" pitchFamily="18" charset="0"/>
                          <a:ea typeface="Cambria Math" panose="02040503050406030204" pitchFamily="18" charset="0"/>
                        </a:rPr>
                        <m:t>=0</m:t>
                      </m:r>
                    </m:oMath>
                  </m:oMathPara>
                </a14:m>
                <a:endParaRPr lang="tr-TR"/>
              </a:p>
              <a:p>
                <a:endParaRPr lang="tr-TR"/>
              </a:p>
              <a:p>
                <a:endParaRPr lang="tr-TR"/>
              </a:p>
            </p:txBody>
          </p:sp>
        </mc:Choice>
        <mc:Fallback xmlns="">
          <p:sp>
            <p:nvSpPr>
              <p:cNvPr id="4" name="İçerik Yer Tutucusu 3">
                <a:extLst>
                  <a:ext uri="{FF2B5EF4-FFF2-40B4-BE49-F238E27FC236}">
                    <a16:creationId xmlns:a16="http://schemas.microsoft.com/office/drawing/2014/main" id="{6C278C04-59B7-D456-E6BE-2966EA31871D}"/>
                  </a:ext>
                </a:extLst>
              </p:cNvPr>
              <p:cNvSpPr>
                <a:spLocks noGrp="1" noRot="1" noChangeAspect="1" noMove="1" noResize="1" noEditPoints="1" noAdjustHandles="1" noChangeArrowheads="1" noChangeShapeType="1" noTextEdit="1"/>
              </p:cNvSpPr>
              <p:nvPr>
                <p:ph idx="1"/>
              </p:nvPr>
            </p:nvSpPr>
            <p:spPr>
              <a:xfrm>
                <a:off x="370737" y="1556792"/>
                <a:ext cx="8402525" cy="4881686"/>
              </a:xfrm>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EF38B06-F44C-51B3-9BC0-AE7A688A83D6}"/>
              </a:ext>
            </a:extLst>
          </p:cNvPr>
          <p:cNvSpPr>
            <a:spLocks noGrp="1"/>
          </p:cNvSpPr>
          <p:nvPr>
            <p:ph type="title"/>
          </p:nvPr>
        </p:nvSpPr>
        <p:spPr/>
        <p:txBody>
          <a:bodyPr/>
          <a:lstStyle/>
          <a:p>
            <a:r>
              <a:rPr lang="tr-TR"/>
              <a:t>Özvektör Nasıl Hesaplanır?</a:t>
            </a:r>
          </a:p>
        </p:txBody>
      </p:sp>
      <p:pic>
        <p:nvPicPr>
          <p:cNvPr id="9" name="Resim 8">
            <a:hlinkClick r:id="rId3" action="ppaction://hlinkfile"/>
            <a:extLst>
              <a:ext uri="{FF2B5EF4-FFF2-40B4-BE49-F238E27FC236}">
                <a16:creationId xmlns:a16="http://schemas.microsoft.com/office/drawing/2014/main" id="{F0BD1EF1-DC4D-9F7B-73E5-72D0FF84F144}"/>
              </a:ext>
            </a:extLst>
          </p:cNvPr>
          <p:cNvPicPr>
            <a:picLocks noChangeAspect="1"/>
          </p:cNvPicPr>
          <p:nvPr/>
        </p:nvPicPr>
        <p:blipFill>
          <a:blip r:embed="rId4"/>
          <a:stretch>
            <a:fillRect/>
          </a:stretch>
        </p:blipFill>
        <p:spPr>
          <a:xfrm>
            <a:off x="6444208" y="4876530"/>
            <a:ext cx="2196490" cy="15619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1768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136C550-6E3E-4543-FD77-0E0DB331DB6E}"/>
              </a:ext>
            </a:extLst>
          </p:cNvPr>
          <p:cNvSpPr>
            <a:spLocks noGrp="1"/>
          </p:cNvSpPr>
          <p:nvPr>
            <p:ph idx="1"/>
          </p:nvPr>
        </p:nvSpPr>
        <p:spPr/>
        <p:txBody>
          <a:bodyPr/>
          <a:lstStyle/>
          <a:p>
            <a:r>
              <a:rPr lang="tr-TR"/>
              <a:t>Kısıtın aşağıdaki şekilde ifade edildiği durumda,</a:t>
            </a:r>
          </a:p>
          <a:p>
            <a:pPr lvl="1"/>
            <a:r>
              <a:rPr lang="tr-TR"/>
              <a:t>&lt;Kısıt&gt;  = RHS + </a:t>
            </a:r>
            <a:r>
              <a:rPr lang="tr-TR">
                <a:cs typeface="Arial" panose="020B0604020202020204" pitchFamily="34" charset="0"/>
              </a:rPr>
              <a:t>d</a:t>
            </a:r>
            <a:r>
              <a:rPr lang="tr-TR"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tr-TR" altLang="tr-TR" baseline="30000">
                <a:cs typeface="Arial" panose="020B0604020202020204" pitchFamily="34" charset="0"/>
              </a:rPr>
              <a:t>-</a:t>
            </a:r>
            <a:endParaRPr lang="tr-TR"/>
          </a:p>
          <a:p>
            <a:pPr marL="274320" lvl="1" indent="0">
              <a:buNone/>
            </a:pPr>
            <a:r>
              <a:rPr lang="tr-TR"/>
              <a:t>Eğer orijinal kısıt yönü </a:t>
            </a:r>
          </a:p>
          <a:p>
            <a:pPr marL="274320" lvl="1" indent="0">
              <a:buNone/>
            </a:pPr>
            <a:r>
              <a:rPr lang="tr-TR"/>
              <a:t>	≥ ise </a:t>
            </a:r>
            <a:r>
              <a:rPr lang="tr-TR">
                <a:cs typeface="Arial" panose="020B0604020202020204" pitchFamily="34" charset="0"/>
              </a:rPr>
              <a:t>d</a:t>
            </a:r>
            <a:r>
              <a:rPr lang="tr-TR" altLang="tr-TR" baseline="30000">
                <a:cs typeface="Arial" panose="020B0604020202020204" pitchFamily="34" charset="0"/>
              </a:rPr>
              <a:t>-</a:t>
            </a:r>
            <a:r>
              <a:rPr lang="en-US" altLang="tr-TR">
                <a:cs typeface="Arial" panose="020B0604020202020204" pitchFamily="34" charset="0"/>
              </a:rPr>
              <a:t> </a:t>
            </a:r>
            <a:endParaRPr lang="tr-TR"/>
          </a:p>
          <a:p>
            <a:pPr marL="274320" lvl="1" indent="0">
              <a:buNone/>
            </a:pPr>
            <a:r>
              <a:rPr lang="tr-TR"/>
              <a:t>	≤ ise </a:t>
            </a:r>
            <a:r>
              <a:rPr lang="tr-TR" altLang="tr-TR">
                <a:cs typeface="Arial" panose="020B0604020202020204" pitchFamily="34" charset="0"/>
              </a:rPr>
              <a:t>d</a:t>
            </a:r>
            <a:r>
              <a:rPr lang="tr-TR" altLang="tr-TR" baseline="30000">
                <a:cs typeface="Arial" panose="020B0604020202020204" pitchFamily="34" charset="0"/>
              </a:rPr>
              <a:t>+</a:t>
            </a:r>
            <a:r>
              <a:rPr lang="tr-TR"/>
              <a:t> </a:t>
            </a:r>
          </a:p>
          <a:p>
            <a:pPr marL="274320" lvl="1" indent="0">
              <a:buNone/>
            </a:pPr>
            <a:r>
              <a:rPr lang="tr-TR"/>
              <a:t>	= ise </a:t>
            </a:r>
            <a:r>
              <a:rPr lang="tr-TR">
                <a:cs typeface="Arial" panose="020B0604020202020204" pitchFamily="34" charset="0"/>
              </a:rPr>
              <a:t>d</a:t>
            </a:r>
            <a:r>
              <a:rPr lang="en-US" altLang="tr-TR" baseline="30000">
                <a:cs typeface="Arial" panose="020B0604020202020204" pitchFamily="34" charset="0"/>
              </a:rPr>
              <a:t>+</a:t>
            </a:r>
            <a:r>
              <a:rPr lang="en-US" altLang="tr-TR">
                <a:cs typeface="Arial" panose="020B0604020202020204" pitchFamily="34" charset="0"/>
              </a:rPr>
              <a:t> </a:t>
            </a:r>
            <a:r>
              <a:rPr lang="tr-TR" altLang="tr-TR">
                <a:cs typeface="Arial" panose="020B0604020202020204" pitchFamily="34" charset="0"/>
              </a:rPr>
              <a:t>ve d</a:t>
            </a:r>
            <a:r>
              <a:rPr lang="en-US" altLang="tr-TR" baseline="30000">
                <a:cs typeface="Arial" panose="020B0604020202020204" pitchFamily="34" charset="0"/>
              </a:rPr>
              <a:t>-</a:t>
            </a:r>
            <a:r>
              <a:rPr lang="tr-TR"/>
              <a:t> </a:t>
            </a:r>
          </a:p>
          <a:p>
            <a:pPr marL="274320" lvl="1" indent="0">
              <a:buNone/>
            </a:pPr>
            <a:r>
              <a:rPr lang="tr-TR"/>
              <a:t>Minimize edilir. </a:t>
            </a:r>
          </a:p>
          <a:p>
            <a:pPr marL="274320" lvl="1" indent="0">
              <a:buNone/>
            </a:pPr>
            <a:endParaRPr lang="tr-TR"/>
          </a:p>
          <a:p>
            <a:pPr marL="274320" lvl="1" indent="0">
              <a:buNone/>
            </a:pPr>
            <a:endParaRPr lang="tr-TR"/>
          </a:p>
          <a:p>
            <a:pPr marL="274320" lvl="1" indent="0">
              <a:buNone/>
            </a:pPr>
            <a:endParaRPr lang="tr-TR"/>
          </a:p>
          <a:p>
            <a:endParaRPr lang="tr-TR"/>
          </a:p>
        </p:txBody>
      </p:sp>
      <p:sp>
        <p:nvSpPr>
          <p:cNvPr id="3" name="Başlık 2">
            <a:extLst>
              <a:ext uri="{FF2B5EF4-FFF2-40B4-BE49-F238E27FC236}">
                <a16:creationId xmlns:a16="http://schemas.microsoft.com/office/drawing/2014/main" id="{099286A2-3EF7-F290-AE7B-C4068431B518}"/>
              </a:ext>
            </a:extLst>
          </p:cNvPr>
          <p:cNvSpPr>
            <a:spLocks noGrp="1"/>
          </p:cNvSpPr>
          <p:nvPr>
            <p:ph type="title"/>
          </p:nvPr>
        </p:nvSpPr>
        <p:spPr/>
        <p:txBody>
          <a:bodyPr/>
          <a:lstStyle/>
          <a:p>
            <a:r>
              <a:rPr lang="tr-TR"/>
              <a:t>Kısıt Gevşetme Nedir ? </a:t>
            </a:r>
          </a:p>
        </p:txBody>
      </p:sp>
      <p:sp>
        <p:nvSpPr>
          <p:cNvPr id="4" name="TextBox 7">
            <a:extLst>
              <a:ext uri="{FF2B5EF4-FFF2-40B4-BE49-F238E27FC236}">
                <a16:creationId xmlns:a16="http://schemas.microsoft.com/office/drawing/2014/main" id="{8EB04A54-37A9-080C-945F-AF85927367D0}"/>
              </a:ext>
            </a:extLst>
          </p:cNvPr>
          <p:cNvSpPr txBox="1"/>
          <p:nvPr/>
        </p:nvSpPr>
        <p:spPr>
          <a:xfrm>
            <a:off x="3367698" y="4509120"/>
            <a:ext cx="3075714" cy="615553"/>
          </a:xfrm>
          <a:prstGeom prst="rect">
            <a:avLst/>
          </a:prstGeom>
          <a:noFill/>
        </p:spPr>
        <p:txBody>
          <a:bodyPr wrap="none" rtlCol="0">
            <a:spAutoFit/>
          </a:bodyPr>
          <a:lstStyle/>
          <a:p>
            <a:r>
              <a:rPr lang="tr-TR" altLang="en-US" sz="1600" i="1" dirty="0">
                <a:solidFill>
                  <a:schemeClr val="tx1">
                    <a:lumMod val="65000"/>
                    <a:lumOff val="35000"/>
                  </a:schemeClr>
                </a:solidFill>
                <a:latin typeface="+mj-lt"/>
                <a:ea typeface="맑은 고딕" pitchFamily="50" charset="-127"/>
              </a:rPr>
              <a:t>Amaç her zaman </a:t>
            </a:r>
            <a:r>
              <a:rPr lang="tr-TR" altLang="en-US" sz="1600" i="1" dirty="0" err="1">
                <a:solidFill>
                  <a:schemeClr val="tx1">
                    <a:lumMod val="65000"/>
                    <a:lumOff val="35000"/>
                  </a:schemeClr>
                </a:solidFill>
                <a:latin typeface="+mj-lt"/>
                <a:ea typeface="맑은 고딕" pitchFamily="50" charset="-127"/>
              </a:rPr>
              <a:t>minimizasyondur</a:t>
            </a:r>
            <a:r>
              <a:rPr lang="tr-TR" altLang="en-US" sz="1600" i="1" dirty="0">
                <a:solidFill>
                  <a:schemeClr val="tx1">
                    <a:lumMod val="65000"/>
                    <a:lumOff val="35000"/>
                  </a:schemeClr>
                </a:solidFill>
                <a:latin typeface="+mj-lt"/>
                <a:ea typeface="맑은 고딕" pitchFamily="50" charset="-127"/>
              </a:rPr>
              <a:t>.</a:t>
            </a:r>
          </a:p>
          <a:p>
            <a:endParaRPr lang="tr-TR" dirty="0"/>
          </a:p>
        </p:txBody>
      </p:sp>
      <p:sp>
        <p:nvSpPr>
          <p:cNvPr id="5" name="TextBox 8">
            <a:extLst>
              <a:ext uri="{FF2B5EF4-FFF2-40B4-BE49-F238E27FC236}">
                <a16:creationId xmlns:a16="http://schemas.microsoft.com/office/drawing/2014/main" id="{324610AE-2ABD-B01D-65BE-328E8ADC886B}"/>
              </a:ext>
            </a:extLst>
          </p:cNvPr>
          <p:cNvSpPr txBox="1"/>
          <p:nvPr/>
        </p:nvSpPr>
        <p:spPr>
          <a:xfrm>
            <a:off x="372232" y="5292929"/>
            <a:ext cx="8425829" cy="338554"/>
          </a:xfrm>
          <a:prstGeom prst="rect">
            <a:avLst/>
          </a:prstGeom>
          <a:noFill/>
        </p:spPr>
        <p:txBody>
          <a:bodyPr wrap="square" rtlCol="0">
            <a:spAutoFit/>
          </a:bodyPr>
          <a:lstStyle/>
          <a:p>
            <a:r>
              <a:rPr lang="tr-TR" sz="1600" i="1" dirty="0">
                <a:solidFill>
                  <a:schemeClr val="tx1">
                    <a:lumMod val="65000"/>
                    <a:lumOff val="35000"/>
                  </a:schemeClr>
                </a:solidFill>
                <a:latin typeface="+mj-lt"/>
                <a:ea typeface="맑은 고딕" pitchFamily="50" charset="-127"/>
              </a:rPr>
              <a:t>Orijinal kısıtlardaki sınırlarda en az sapma hedeflenir, hangi </a:t>
            </a:r>
            <a:r>
              <a:rPr lang="tr-TR" sz="1600" i="1" dirty="0" err="1">
                <a:solidFill>
                  <a:schemeClr val="tx1">
                    <a:lumMod val="65000"/>
                    <a:lumOff val="35000"/>
                  </a:schemeClr>
                </a:solidFill>
                <a:latin typeface="+mj-lt"/>
                <a:ea typeface="맑은 고딕" pitchFamily="50" charset="-127"/>
              </a:rPr>
              <a:t>kısıtın</a:t>
            </a:r>
            <a:r>
              <a:rPr lang="tr-TR" sz="1600" i="1" dirty="0">
                <a:solidFill>
                  <a:schemeClr val="tx1">
                    <a:lumMod val="65000"/>
                    <a:lumOff val="35000"/>
                  </a:schemeClr>
                </a:solidFill>
                <a:latin typeface="+mj-lt"/>
                <a:ea typeface="맑은 고딕" pitchFamily="50" charset="-127"/>
              </a:rPr>
              <a:t> ne kadar esneyebileceği belirlenir.</a:t>
            </a:r>
          </a:p>
        </p:txBody>
      </p:sp>
      <p:sp>
        <p:nvSpPr>
          <p:cNvPr id="6" name="Callout: Line with Border and Accent Bar 5">
            <a:extLst>
              <a:ext uri="{FF2B5EF4-FFF2-40B4-BE49-F238E27FC236}">
                <a16:creationId xmlns:a16="http://schemas.microsoft.com/office/drawing/2014/main" id="{D1282879-D506-3656-9B8C-1D4D9D6DE1A3}"/>
              </a:ext>
            </a:extLst>
          </p:cNvPr>
          <p:cNvSpPr/>
          <p:nvPr/>
        </p:nvSpPr>
        <p:spPr>
          <a:xfrm>
            <a:off x="3491880" y="2260416"/>
            <a:ext cx="2736304" cy="612648"/>
          </a:xfrm>
          <a:prstGeom prst="accen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Bu her zaman böyle midir ?  </a:t>
            </a:r>
          </a:p>
          <a:p>
            <a:pPr algn="ctr"/>
            <a:endParaRPr lang="tr-TR" dirty="0"/>
          </a:p>
        </p:txBody>
      </p:sp>
      <p:sp>
        <p:nvSpPr>
          <p:cNvPr id="7" name="Callout: Line with Accent Bar 6">
            <a:extLst>
              <a:ext uri="{FF2B5EF4-FFF2-40B4-BE49-F238E27FC236}">
                <a16:creationId xmlns:a16="http://schemas.microsoft.com/office/drawing/2014/main" id="{F033478D-20AF-C799-FCE8-D1E2D03CC804}"/>
              </a:ext>
            </a:extLst>
          </p:cNvPr>
          <p:cNvSpPr/>
          <p:nvPr/>
        </p:nvSpPr>
        <p:spPr>
          <a:xfrm>
            <a:off x="6804248" y="2111314"/>
            <a:ext cx="1440160" cy="612648"/>
          </a:xfrm>
          <a:prstGeom prst="accent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a:t>Evet, böyledir </a:t>
            </a:r>
          </a:p>
        </p:txBody>
      </p:sp>
    </p:spTree>
    <p:extLst>
      <p:ext uri="{BB962C8B-B14F-4D97-AF65-F5344CB8AC3E}">
        <p14:creationId xmlns:p14="http://schemas.microsoft.com/office/powerpoint/2010/main" val="397615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80E080D-4AC4-A731-7400-AAB574E73C33}"/>
                  </a:ext>
                </a:extLst>
              </p:cNvPr>
              <p:cNvSpPr>
                <a:spLocks noGrp="1"/>
              </p:cNvSpPr>
              <p:nvPr>
                <p:ph idx="1"/>
              </p:nvPr>
            </p:nvSpPr>
            <p:spPr/>
            <p:txBody>
              <a:bodyPr/>
              <a:lstStyle/>
              <a:p>
                <a:pPr>
                  <a:buFont typeface="Arial" panose="020B0604020202020204" pitchFamily="34" charset="0"/>
                  <a:buChar char="•"/>
                </a:pPr>
                <a:r>
                  <a:rPr lang="tr-TR"/>
                  <a:t>Amaç programlamada amaç denklemi, hedeflerden toplam sapmanın en azlandığı bir minimizasyon amaçlı fonksiyon olarak tanımlanır.</a:t>
                </a:r>
              </a:p>
              <a:p>
                <a:pPr>
                  <a:buFont typeface="Arial" panose="020B0604020202020204" pitchFamily="34" charset="0"/>
                  <a:buChar char="•"/>
                </a:pPr>
                <a:endParaRPr lang="tr-TR"/>
              </a:p>
              <a:p>
                <a:pPr marL="0" indent="0"/>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nary>
                        <m:naryPr>
                          <m:chr m:val="∑"/>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𝑤</m:t>
                              </m:r>
                            </m:e>
                            <m:sub>
                              <m:r>
                                <a:rPr lang="tr-TR" b="0" i="1" smtClean="0">
                                  <a:latin typeface="Cambria Math" panose="02040503050406030204" pitchFamily="18" charset="0"/>
                                </a:rPr>
                                <m:t>𝑖</m:t>
                              </m:r>
                            </m:sub>
                          </m:sSub>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𝑖</m:t>
                              </m:r>
                            </m:sub>
                            <m:sup>
                              <m:r>
                                <a:rPr lang="tr-TR" b="0" i="1" smtClean="0">
                                  <a:latin typeface="Cambria Math" panose="02040503050406030204" pitchFamily="18" charset="0"/>
                                </a:rPr>
                                <m:t>+/−</m:t>
                              </m:r>
                            </m:sup>
                          </m:sSubSup>
                        </m:e>
                      </m:nary>
                    </m:oMath>
                  </m:oMathPara>
                </a14:m>
                <a:endParaRPr lang="tr-TR"/>
              </a:p>
              <a:p>
                <a:pPr>
                  <a:buFont typeface="Arial" panose="020B0604020202020204" pitchFamily="34" charset="0"/>
                  <a:buChar char="•"/>
                </a:pPr>
                <a:endParaRPr lang="tr-TR"/>
              </a:p>
              <a:p>
                <a:pPr>
                  <a:buFont typeface="Arial" panose="020B0604020202020204" pitchFamily="34" charset="0"/>
                  <a:buChar char="•"/>
                </a:pPr>
                <a:r>
                  <a:rPr lang="tr-TR" b="1"/>
                  <a:t>Küçük Eşit Kısıtlar (≤): </a:t>
                </a:r>
                <a:r>
                  <a:rPr lang="tr-TR"/>
                  <a:t>Sağ taraf değerinin ne denli </a:t>
                </a:r>
                <a:r>
                  <a:rPr lang="tr-TR" b="1"/>
                  <a:t>altında</a:t>
                </a:r>
                <a:r>
                  <a:rPr lang="tr-TR"/>
                  <a:t> kalınırsa çözüm o derece başarılıdır. O halde, bir kısıtı daha küçük sağ taraf değerli bir şekilde sağlamak, daha fazla tercih edilir.</a:t>
                </a:r>
              </a:p>
              <a:p>
                <a:pPr>
                  <a:buFont typeface="Arial" panose="020B0604020202020204" pitchFamily="34" charset="0"/>
                  <a:buChar char="•"/>
                </a:pPr>
                <a:endParaRPr lang="tr-TR"/>
              </a:p>
              <a:p>
                <a:pPr>
                  <a:buFont typeface="Arial" panose="020B0604020202020204" pitchFamily="34" charset="0"/>
                  <a:buChar char="•"/>
                </a:pPr>
                <a:r>
                  <a:rPr lang="tr-TR" b="1"/>
                  <a:t>Büyük Eşit Kısıtlar (≥): </a:t>
                </a:r>
                <a:r>
                  <a:rPr lang="tr-TR"/>
                  <a:t>Sağ taraf değerinin ne denli </a:t>
                </a:r>
                <a:r>
                  <a:rPr lang="tr-TR" b="1"/>
                  <a:t>üstünde</a:t>
                </a:r>
                <a:r>
                  <a:rPr lang="tr-TR"/>
                  <a:t> kalınırsa çözüm o derece başarılıdır. O halde, bir kısıtı daha büyük sağ taraf değerli bir şekilde sağlamak, daha fazla tercih edilir.</a:t>
                </a:r>
              </a:p>
              <a:p>
                <a:pPr>
                  <a:buFont typeface="Arial" panose="020B0604020202020204" pitchFamily="34" charset="0"/>
                  <a:buChar char="•"/>
                </a:pPr>
                <a:endParaRPr lang="tr-TR"/>
              </a:p>
              <a:p>
                <a:pPr>
                  <a:buFont typeface="Arial" panose="020B0604020202020204" pitchFamily="34" charset="0"/>
                  <a:buChar char="•"/>
                </a:pPr>
                <a:r>
                  <a:rPr lang="tr-TR" b="1"/>
                  <a:t>Eşit Kısıtlar (=): </a:t>
                </a:r>
                <a:r>
                  <a:rPr lang="tr-TR"/>
                  <a:t>En katı kısıttır ve herhangi bir sapma istenmez. İki yönde sapma da, artış ve azalış, minimum seviyede olmalıdır. Bu sapmaların sıfır olacağı anlamı taşımaz, sadece minimum olacağını söyler.</a:t>
                </a: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F80E080D-4AC4-A731-7400-AAB574E73C33}"/>
                  </a:ext>
                </a:extLst>
              </p:cNvPr>
              <p:cNvSpPr>
                <a:spLocks noGrp="1" noRot="1" noChangeAspect="1" noMove="1" noResize="1" noEditPoints="1" noAdjustHandles="1" noChangeArrowheads="1" noChangeShapeType="1" noTextEdit="1"/>
              </p:cNvSpPr>
              <p:nvPr>
                <p:ph idx="1"/>
              </p:nvPr>
            </p:nvSpPr>
            <p:spPr>
              <a:blipFill>
                <a:blip r:embed="rId2"/>
                <a:stretch>
                  <a:fillRect l="-290" t="-375" r="-29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5DC9193-9541-F826-517B-266900243DE5}"/>
              </a:ext>
            </a:extLst>
          </p:cNvPr>
          <p:cNvSpPr>
            <a:spLocks noGrp="1"/>
          </p:cNvSpPr>
          <p:nvPr>
            <p:ph type="title"/>
          </p:nvPr>
        </p:nvSpPr>
        <p:spPr/>
        <p:txBody>
          <a:bodyPr/>
          <a:lstStyle/>
          <a:p>
            <a:r>
              <a:rPr lang="tr-TR"/>
              <a:t>Amaç Fonksiyonu ve Kısıtlar</a:t>
            </a:r>
          </a:p>
        </p:txBody>
      </p:sp>
    </p:spTree>
    <p:extLst>
      <p:ext uri="{BB962C8B-B14F-4D97-AF65-F5344CB8AC3E}">
        <p14:creationId xmlns:p14="http://schemas.microsoft.com/office/powerpoint/2010/main" val="927611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8FCB4D0-39DE-F338-EF15-D0C228B4FE49}"/>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𝑗</m:t>
                          </m:r>
                          <m:r>
                            <a:rPr lang="tr-TR" b="0" i="1" smtClean="0">
                              <a:latin typeface="Cambria Math" panose="02040503050406030204" pitchFamily="18" charset="0"/>
                            </a:rPr>
                            <m:t>=1</m:t>
                          </m:r>
                        </m:sub>
                        <m:sup>
                          <m:r>
                            <a:rPr lang="tr-TR" b="0" i="1" smtClean="0">
                              <a:latin typeface="Cambria Math" panose="02040503050406030204" pitchFamily="18" charset="0"/>
                            </a:rPr>
                            <m:t>𝑛</m:t>
                          </m:r>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𝑏</m:t>
                              </m:r>
                            </m:e>
                            <m:sub>
                              <m:r>
                                <a:rPr lang="tr-TR" b="0" i="1" smtClean="0">
                                  <a:latin typeface="Cambria Math" panose="02040503050406030204" pitchFamily="18" charset="0"/>
                                </a:rPr>
                                <m:t>𝑖</m:t>
                              </m:r>
                            </m:sub>
                          </m:sSub>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𝐵</m:t>
                              </m:r>
                            </m:e>
                            <m:sub>
                              <m:r>
                                <a:rPr lang="tr-TR" b="0" i="1" smtClean="0">
                                  <a:latin typeface="Cambria Math" panose="02040503050406030204" pitchFamily="18" charset="0"/>
                                  <a:ea typeface="Cambria Math" panose="02040503050406030204" pitchFamily="18" charset="0"/>
                                </a:rPr>
                                <m:t>𝑖</m:t>
                              </m:r>
                            </m:sub>
                          </m:sSub>
                        </m:e>
                      </m:nary>
                      <m:r>
                        <a:rPr lang="tr-TR" b="0" i="1" smtClean="0">
                          <a:latin typeface="Cambria Math" panose="02040503050406030204" pitchFamily="18" charset="0"/>
                        </a:rPr>
                        <m:t>+ </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𝑖</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𝑖</m:t>
                          </m:r>
                        </m:sub>
                        <m:sup>
                          <m:r>
                            <a:rPr lang="tr-TR" b="0" i="1" smtClean="0">
                              <a:latin typeface="Cambria Math" panose="02040503050406030204" pitchFamily="18" charset="0"/>
                            </a:rPr>
                            <m:t>−</m:t>
                          </m:r>
                        </m:sup>
                      </m:sSubSup>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𝑚</m:t>
                      </m:r>
                      <m:r>
                        <a:rPr lang="tr-TR" b="0" i="1" smtClean="0">
                          <a:latin typeface="Cambria Math" panose="02040503050406030204" pitchFamily="18" charset="0"/>
                          <a:ea typeface="Cambria Math" panose="02040503050406030204" pitchFamily="18" charset="0"/>
                        </a:rPr>
                        <m:t>,</m:t>
                      </m:r>
                    </m:oMath>
                  </m:oMathPara>
                </a14:m>
                <a:endParaRPr lang="tr-TR" b="0">
                  <a:ea typeface="Cambria Math" panose="02040503050406030204" pitchFamily="18" charset="0"/>
                </a:endParaRPr>
              </a:p>
              <a:p>
                <a:pPr lvl="4"/>
                <a:r>
                  <a:rPr lang="tr-TR"/>
                  <a:t>n:kısıt sayısı</a:t>
                </a:r>
              </a:p>
              <a:p>
                <a:pPr lvl="4"/>
                <a:r>
                  <a:rPr lang="tr-TR"/>
                  <a:t>m: değişken sayısı </a:t>
                </a:r>
              </a:p>
            </p:txBody>
          </p:sp>
        </mc:Choice>
        <mc:Fallback xmlns="">
          <p:sp>
            <p:nvSpPr>
              <p:cNvPr id="2" name="İçerik Yer Tutucusu 1">
                <a:extLst>
                  <a:ext uri="{FF2B5EF4-FFF2-40B4-BE49-F238E27FC236}">
                    <a16:creationId xmlns:a16="http://schemas.microsoft.com/office/drawing/2014/main" id="{A8FCB4D0-39DE-F338-EF15-D0C228B4FE49}"/>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0F09880-123F-AF06-1112-1E228A311398}"/>
              </a:ext>
            </a:extLst>
          </p:cNvPr>
          <p:cNvSpPr>
            <a:spLocks noGrp="1"/>
          </p:cNvSpPr>
          <p:nvPr>
            <p:ph type="title"/>
          </p:nvPr>
        </p:nvSpPr>
        <p:spPr/>
        <p:txBody>
          <a:bodyPr/>
          <a:lstStyle/>
          <a:p>
            <a:r>
              <a:rPr lang="tr-TR"/>
              <a:t>Kısıtlar</a:t>
            </a:r>
          </a:p>
        </p:txBody>
      </p:sp>
      <p:pic>
        <p:nvPicPr>
          <p:cNvPr id="5" name="Resim 4">
            <a:extLst>
              <a:ext uri="{FF2B5EF4-FFF2-40B4-BE49-F238E27FC236}">
                <a16:creationId xmlns:a16="http://schemas.microsoft.com/office/drawing/2014/main" id="{DA21AE27-36EF-663E-1801-9A3375B66402}"/>
              </a:ext>
            </a:extLst>
          </p:cNvPr>
          <p:cNvPicPr>
            <a:picLocks noChangeAspect="1"/>
          </p:cNvPicPr>
          <p:nvPr/>
        </p:nvPicPr>
        <p:blipFill>
          <a:blip r:embed="rId3"/>
          <a:stretch>
            <a:fillRect/>
          </a:stretch>
        </p:blipFill>
        <p:spPr>
          <a:xfrm>
            <a:off x="1547664" y="2996952"/>
            <a:ext cx="5553030" cy="30434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875754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14261</TotalTime>
  <Words>5817</Words>
  <Application>Microsoft Office PowerPoint</Application>
  <PresentationFormat>Ekran Gösterisi (4:3)</PresentationFormat>
  <Paragraphs>634</Paragraphs>
  <Slides>67</Slides>
  <Notes>1</Notes>
  <HiddenSlides>0</HiddenSlides>
  <MMClips>0</MMClips>
  <ScaleCrop>false</ScaleCrop>
  <HeadingPairs>
    <vt:vector size="8" baseType="variant">
      <vt:variant>
        <vt:lpstr>Kullanılan Yazı Tipleri</vt:lpstr>
      </vt:variant>
      <vt:variant>
        <vt:i4>8</vt:i4>
      </vt:variant>
      <vt:variant>
        <vt:lpstr>Tema</vt:lpstr>
      </vt:variant>
      <vt:variant>
        <vt:i4>1</vt:i4>
      </vt:variant>
      <vt:variant>
        <vt:lpstr>Slayt Başlıkları</vt:lpstr>
      </vt:variant>
      <vt:variant>
        <vt:i4>67</vt:i4>
      </vt:variant>
      <vt:variant>
        <vt:lpstr>Özel Gösteriler</vt:lpstr>
      </vt:variant>
      <vt:variant>
        <vt:i4>1</vt:i4>
      </vt:variant>
    </vt:vector>
  </HeadingPairs>
  <TitlesOfParts>
    <vt:vector size="77" baseType="lpstr">
      <vt:lpstr>Times New Roman</vt:lpstr>
      <vt:lpstr>Calibri</vt:lpstr>
      <vt:lpstr>Arial</vt:lpstr>
      <vt:lpstr>굴림체</vt:lpstr>
      <vt:lpstr>Cambria Math</vt:lpstr>
      <vt:lpstr>Calibri Light</vt:lpstr>
      <vt:lpstr>Malgun Gothic</vt:lpstr>
      <vt:lpstr>Lucida Handwriting</vt:lpstr>
      <vt:lpstr>Office 테마</vt:lpstr>
      <vt:lpstr>Amaç Programlama</vt:lpstr>
      <vt:lpstr>PowerPoint Sunusu</vt:lpstr>
      <vt:lpstr>Hedef/Amaç Programlama</vt:lpstr>
      <vt:lpstr>Kısıt Gevşetme Nedir ? </vt:lpstr>
      <vt:lpstr>Kısıt Gevşetme Nedir ? </vt:lpstr>
      <vt:lpstr>Kısıt Gevşetme Nedir ? </vt:lpstr>
      <vt:lpstr>Kısıt Gevşetme Nedir ? </vt:lpstr>
      <vt:lpstr>Amaç Fonksiyonu ve Kısıtlar</vt:lpstr>
      <vt:lpstr>Kısıtlar</vt:lpstr>
      <vt:lpstr>Amaç Programlama Çözüm Yaklaşımları</vt:lpstr>
      <vt:lpstr>Çözüm Yaklaşımları</vt:lpstr>
      <vt:lpstr>Çözüm Yaklaşımları</vt:lpstr>
      <vt:lpstr>Çözüm Yaklaşımları</vt:lpstr>
      <vt:lpstr>Açıklayıcı Örnek</vt:lpstr>
      <vt:lpstr>Reklam Planlama </vt:lpstr>
      <vt:lpstr>Kısıtlar</vt:lpstr>
      <vt:lpstr>Amaç Fonksiyonlarının Belirlenmesi</vt:lpstr>
      <vt:lpstr>Reklam Planlaması: Önceliklendirilmiş Amaçlar</vt:lpstr>
      <vt:lpstr>Reklam Planlama: İkincil Amaç</vt:lpstr>
      <vt:lpstr>Alternatif Model</vt:lpstr>
      <vt:lpstr>Reklam Planlama: Optimum Çözüm tablosuna Kısıt ekleme</vt:lpstr>
      <vt:lpstr>Kolon Düşürme Kuralı</vt:lpstr>
      <vt:lpstr>PowerPoint Sunusu</vt:lpstr>
      <vt:lpstr>PowerPoint Sunusu</vt:lpstr>
      <vt:lpstr>PowerPoint Sunusu</vt:lpstr>
      <vt:lpstr>Örnekler</vt:lpstr>
      <vt:lpstr>Camyo Üretim</vt:lpstr>
      <vt:lpstr>PowerPoint Sunusu</vt:lpstr>
      <vt:lpstr>PowerPoint Sunusu</vt:lpstr>
      <vt:lpstr>Tucson Çanak ve Kupa Üretimi</vt:lpstr>
      <vt:lpstr>Tucson Çanak ve Kupa Üretimi: Amaç Kısıtları</vt:lpstr>
      <vt:lpstr>Tucson Çanak ve Kupa Üretimi: Amaç Fonksiyonu ve Model</vt:lpstr>
      <vt:lpstr>Tucson Çanak ve Kupa Üretimi</vt:lpstr>
      <vt:lpstr>Tucson Çanak ve Kupa Üretimi: Model</vt:lpstr>
      <vt:lpstr>Dewright Şirketi</vt:lpstr>
      <vt:lpstr>PowerPoint Sunusu</vt:lpstr>
      <vt:lpstr>PowerPoint Sunusu</vt:lpstr>
      <vt:lpstr>Tümleşik Çözüm</vt:lpstr>
      <vt:lpstr>PowerPoint Sunusu</vt:lpstr>
      <vt:lpstr>Birinci Derece Amaçlar</vt:lpstr>
      <vt:lpstr>İkinci Derece Amaç Modeli</vt:lpstr>
      <vt:lpstr>Aron Kimya</vt:lpstr>
      <vt:lpstr>Çözüm -1</vt:lpstr>
      <vt:lpstr>Çözüm-2</vt:lpstr>
      <vt:lpstr>Çözümlere ilişkin Yorum</vt:lpstr>
      <vt:lpstr>ACME Firması</vt:lpstr>
      <vt:lpstr>ACME Firması</vt:lpstr>
      <vt:lpstr>ACME Firması</vt:lpstr>
      <vt:lpstr>Fehmi ve Ayşe </vt:lpstr>
      <vt:lpstr>Fehmi ve Ayşe </vt:lpstr>
      <vt:lpstr>Yatırım Planlama</vt:lpstr>
      <vt:lpstr>Yatırım Planlama</vt:lpstr>
      <vt:lpstr>Yatırım Planlama</vt:lpstr>
      <vt:lpstr>Yatırım Planlama</vt:lpstr>
      <vt:lpstr>Yatırım Planlama: Hedef-1</vt:lpstr>
      <vt:lpstr>Yatırım Planlama: Hedef-2</vt:lpstr>
      <vt:lpstr>Yatırım Planlama: Hedef-3</vt:lpstr>
      <vt:lpstr>Yatırım Planlama: Hedef-4</vt:lpstr>
      <vt:lpstr>Yatırım Planlama: Amaç</vt:lpstr>
      <vt:lpstr>Satıcı Problemi</vt:lpstr>
      <vt:lpstr>Satıcı Problemi</vt:lpstr>
      <vt:lpstr>Satıcı Problemi</vt:lpstr>
      <vt:lpstr>Çizelgeleme</vt:lpstr>
      <vt:lpstr>Çizelgeleme</vt:lpstr>
      <vt:lpstr>TEŞEKKÜRLER</vt:lpstr>
      <vt:lpstr>Özvektör</vt:lpstr>
      <vt:lpstr>Özvektör Nasıl Hesaplanır?</vt:lpstr>
      <vt:lpstr>Ozvektor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Hocaoğlu</cp:lastModifiedBy>
  <cp:revision>108</cp:revision>
  <dcterms:created xsi:type="dcterms:W3CDTF">2010-02-01T08:03:16Z</dcterms:created>
  <dcterms:modified xsi:type="dcterms:W3CDTF">2023-06-12T05:08:14Z</dcterms:modified>
  <cp:category>www.slidemembers.com</cp:category>
</cp:coreProperties>
</file>